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86" r:id="rId1"/>
  </p:sldMasterIdLst>
  <p:notesMasterIdLst>
    <p:notesMasterId r:id="rId54"/>
  </p:notesMasterIdLst>
  <p:sldIdLst>
    <p:sldId id="273" r:id="rId2"/>
    <p:sldId id="451" r:id="rId3"/>
    <p:sldId id="440" r:id="rId4"/>
    <p:sldId id="388" r:id="rId5"/>
    <p:sldId id="439" r:id="rId6"/>
    <p:sldId id="414" r:id="rId7"/>
    <p:sldId id="279" r:id="rId8"/>
    <p:sldId id="436" r:id="rId9"/>
    <p:sldId id="416" r:id="rId10"/>
    <p:sldId id="450" r:id="rId11"/>
    <p:sldId id="418" r:id="rId12"/>
    <p:sldId id="417" r:id="rId13"/>
    <p:sldId id="412" r:id="rId14"/>
    <p:sldId id="369" r:id="rId15"/>
    <p:sldId id="419" r:id="rId16"/>
    <p:sldId id="410" r:id="rId17"/>
    <p:sldId id="420" r:id="rId18"/>
    <p:sldId id="437" r:id="rId19"/>
    <p:sldId id="421" r:id="rId20"/>
    <p:sldId id="422" r:id="rId21"/>
    <p:sldId id="441" r:id="rId22"/>
    <p:sldId id="423" r:id="rId23"/>
    <p:sldId id="424" r:id="rId24"/>
    <p:sldId id="442" r:id="rId25"/>
    <p:sldId id="443" r:id="rId26"/>
    <p:sldId id="444" r:id="rId27"/>
    <p:sldId id="428" r:id="rId28"/>
    <p:sldId id="453" r:id="rId29"/>
    <p:sldId id="426" r:id="rId30"/>
    <p:sldId id="317" r:id="rId31"/>
    <p:sldId id="394" r:id="rId32"/>
    <p:sldId id="429" r:id="rId33"/>
    <p:sldId id="400" r:id="rId34"/>
    <p:sldId id="398" r:id="rId35"/>
    <p:sldId id="452" r:id="rId36"/>
    <p:sldId id="447" r:id="rId37"/>
    <p:sldId id="391" r:id="rId38"/>
    <p:sldId id="395" r:id="rId39"/>
    <p:sldId id="431" r:id="rId40"/>
    <p:sldId id="454" r:id="rId41"/>
    <p:sldId id="455" r:id="rId42"/>
    <p:sldId id="445" r:id="rId43"/>
    <p:sldId id="456" r:id="rId44"/>
    <p:sldId id="449" r:id="rId45"/>
    <p:sldId id="401" r:id="rId46"/>
    <p:sldId id="402" r:id="rId47"/>
    <p:sldId id="408" r:id="rId48"/>
    <p:sldId id="407" r:id="rId49"/>
    <p:sldId id="438" r:id="rId50"/>
    <p:sldId id="425" r:id="rId51"/>
    <p:sldId id="430" r:id="rId52"/>
    <p:sldId id="277" r:id="rId5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20" userDrawn="1">
          <p15:clr>
            <a:srgbClr val="A4A3A4"/>
          </p15:clr>
        </p15:guide>
        <p15:guide id="2" pos="28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4" autoAdjust="0"/>
    <p:restoredTop sz="86619" autoAdjust="0"/>
  </p:normalViewPr>
  <p:slideViewPr>
    <p:cSldViewPr snapToGrid="0" snapToObjects="1" showGuides="1">
      <p:cViewPr>
        <p:scale>
          <a:sx n="103" d="100"/>
          <a:sy n="103" d="100"/>
        </p:scale>
        <p:origin x="144" y="88"/>
      </p:cViewPr>
      <p:guideLst>
        <p:guide orient="horz" pos="1920"/>
        <p:guide pos="2832"/>
      </p:guideLst>
    </p:cSldViewPr>
  </p:slideViewPr>
  <p:outlineViewPr>
    <p:cViewPr>
      <p:scale>
        <a:sx n="33" d="100"/>
        <a:sy n="33" d="100"/>
      </p:scale>
      <p:origin x="312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8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0B003A-A43D-EF4D-81CC-00F45D835EC1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2D2F91-DE71-4F43-BD49-035457A1E9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098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342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Mention ordering (using the equality and &lt;= for type level strings)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893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9507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105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075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5404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~ is equality in Haskell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965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45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626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5350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it hard to read so that you'll pay attention!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11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is no fixed set of extensions that is called</a:t>
            </a:r>
            <a:r>
              <a:rPr lang="en-US" baseline="0" dirty="0" smtClean="0"/>
              <a:t> "Dependent Haskell"</a:t>
            </a:r>
          </a:p>
          <a:p>
            <a:r>
              <a:rPr lang="en-US" baseline="0" dirty="0" smtClean="0"/>
              <a:t>What I refer to as "Dependent Haskell" is using these extension in a particular way inspired by dependently-typed programming</a:t>
            </a:r>
          </a:p>
          <a:p>
            <a:endParaRPr lang="en-US" baseline="0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391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Precise types derive programs</a:t>
            </a:r>
          </a:p>
          <a:p>
            <a:endParaRPr lang="en-US" dirty="0" smtClean="0"/>
          </a:p>
          <a:p>
            <a:r>
              <a:rPr lang="en-US" dirty="0" smtClean="0"/>
              <a:t>Also true in GHC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future is awesome</a:t>
            </a:r>
          </a:p>
          <a:p>
            <a:r>
              <a:rPr lang="en-US" dirty="0" smtClean="0"/>
              <a:t>There is no conclusion---this</a:t>
            </a:r>
            <a:r>
              <a:rPr lang="en-US" baseline="0" dirty="0" smtClean="0"/>
              <a:t> is not the end of dependent types in GHC, only the beginning</a:t>
            </a:r>
          </a:p>
          <a:p>
            <a:r>
              <a:rPr lang="en-US" baseline="0" dirty="0" smtClean="0"/>
              <a:t>Type inference is the hard part (for GHC and </a:t>
            </a:r>
            <a:r>
              <a:rPr lang="en-US" baseline="0" dirty="0" err="1" smtClean="0"/>
              <a:t>Agda</a:t>
            </a:r>
            <a:r>
              <a:rPr lang="en-US" baseline="0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6513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96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659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39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11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 this in the demo</a:t>
            </a:r>
          </a:p>
          <a:p>
            <a:r>
              <a:rPr lang="en-US" dirty="0" smtClean="0"/>
              <a:t>Mention </a:t>
            </a:r>
            <a:r>
              <a:rPr lang="en-US" dirty="0" err="1" smtClean="0"/>
              <a:t>TypeApplication</a:t>
            </a:r>
            <a:r>
              <a:rPr lang="en-US" dirty="0" smtClean="0"/>
              <a:t> syntax (with the @s)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36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it hard to read so that you'll pay attention!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24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 this in the demo</a:t>
            </a:r>
          </a:p>
          <a:p>
            <a:r>
              <a:rPr lang="en-US" dirty="0" smtClean="0"/>
              <a:t>Mention 's in promoted data constructors</a:t>
            </a:r>
          </a:p>
          <a:p>
            <a:endParaRPr lang="en-US" dirty="0" smtClean="0"/>
          </a:p>
          <a:p>
            <a:r>
              <a:rPr lang="en-US" dirty="0" smtClean="0"/>
              <a:t>Mention that</a:t>
            </a:r>
            <a:r>
              <a:rPr lang="en-US" baseline="0" dirty="0" smtClean="0"/>
              <a:t> the type of d and path are inferred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08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step is a </a:t>
            </a:r>
            <a:r>
              <a:rPr lang="en-US" dirty="0" err="1" smtClean="0"/>
              <a:t>TemplateHaskell</a:t>
            </a:r>
            <a:r>
              <a:rPr lang="en-US" dirty="0" smtClean="0"/>
              <a:t> parser, which statically checks</a:t>
            </a:r>
            <a:r>
              <a:rPr lang="en-US" baseline="0" dirty="0" smtClean="0"/>
              <a:t> the syntax of the regular expression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611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Mention that </a:t>
            </a:r>
            <a:r>
              <a:rPr lang="en-US" dirty="0" err="1" smtClean="0"/>
              <a:t>rmark</a:t>
            </a:r>
            <a:r>
              <a:rPr lang="en-US" dirty="0" smtClean="0"/>
              <a:t> explicitly binds n/s</a:t>
            </a:r>
            <a:r>
              <a:rPr lang="en-US" baseline="0" dirty="0" smtClean="0"/>
              <a:t> to enable type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57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Do this</a:t>
            </a:r>
            <a:r>
              <a:rPr lang="en-US" baseline="0" dirty="0" smtClean="0"/>
              <a:t> in the </a:t>
            </a:r>
            <a:r>
              <a:rPr lang="en-US" baseline="0" dirty="0" err="1" smtClean="0"/>
              <a:t>emacs</a:t>
            </a:r>
            <a:r>
              <a:rPr lang="en-US" baseline="0" dirty="0" smtClean="0"/>
              <a:t> buffer:</a:t>
            </a:r>
          </a:p>
          <a:p>
            <a:pPr>
              <a:buNone/>
            </a:pPr>
            <a:r>
              <a:rPr lang="en-US" baseline="0" dirty="0" smtClean="0"/>
              <a:t> :t [re|(?P&lt;a&gt;.)|]</a:t>
            </a:r>
          </a:p>
          <a:p>
            <a:pPr>
              <a:buNone/>
            </a:pPr>
            <a:r>
              <a:rPr lang="en-US" baseline="0" dirty="0" smtClean="0"/>
              <a:t> :t [re|(?P&lt;a&gt;.)(?P&lt;a&gt;.)|]</a:t>
            </a:r>
          </a:p>
          <a:p>
            <a:pPr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7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4393493"/>
            <a:ext cx="5292378" cy="1655762"/>
          </a:xfrm>
        </p:spPr>
        <p:txBody>
          <a:bodyPr anchor="ctr" anchorCtr="0">
            <a:normAutofit/>
          </a:bodyPr>
          <a:lstStyle>
            <a:lvl1pPr algn="r">
              <a:defRPr sz="5400" b="0" i="0">
                <a:latin typeface="Tw Cen MT Condensed" charset="0"/>
                <a:ea typeface="Tw Cen MT Condensed" charset="0"/>
                <a:cs typeface="Tw Cen MT Condensed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4538" y="4393493"/>
            <a:ext cx="2460812" cy="1655762"/>
          </a:xfrm>
        </p:spPr>
        <p:txBody>
          <a:bodyPr anchor="ctr" anchorCtr="0"/>
          <a:lstStyle>
            <a:lvl1pPr marL="0" indent="0" algn="l">
              <a:buNone/>
              <a:defRPr sz="2400" b="0" i="0">
                <a:latin typeface="Tw Cen MT" charset="0"/>
                <a:ea typeface="Tw Cen MT" charset="0"/>
                <a:cs typeface="Tw Cen MT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5993546" y="4393493"/>
            <a:ext cx="0" cy="16557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628650" y="476410"/>
            <a:ext cx="7886700" cy="384970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1553"/>
            <a:ext cx="7886700" cy="872003"/>
          </a:xfrm>
        </p:spPr>
        <p:txBody>
          <a:bodyPr/>
          <a:lstStyle>
            <a:lvl1pPr>
              <a:defRPr b="0" i="0">
                <a:latin typeface="Tw Cen MT Condensed" charset="0"/>
                <a:ea typeface="Tw Cen MT Condensed" charset="0"/>
                <a:cs typeface="Tw Cen MT Condensed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75657"/>
            <a:ext cx="7886700" cy="5001306"/>
          </a:xfrm>
        </p:spPr>
        <p:txBody>
          <a:bodyPr tIns="91440" bIns="91440"/>
          <a:lstStyle>
            <a:lvl1pPr>
              <a:defRPr b="0" i="0">
                <a:latin typeface="Tw Cen MT" charset="0"/>
                <a:ea typeface="Tw Cen MT" charset="0"/>
                <a:cs typeface="Tw Cen MT" charset="0"/>
              </a:defRPr>
            </a:lvl1pPr>
            <a:lvl2pPr>
              <a:defRPr b="0" i="0">
                <a:latin typeface="Tw Cen MT" charset="0"/>
                <a:ea typeface="Tw Cen MT" charset="0"/>
                <a:cs typeface="Tw Cen MT" charset="0"/>
              </a:defRPr>
            </a:lvl2pPr>
            <a:lvl3pPr>
              <a:defRPr b="0" i="0">
                <a:latin typeface="Tw Cen MT" charset="0"/>
                <a:ea typeface="Tw Cen MT" charset="0"/>
                <a:cs typeface="Tw Cen MT" charset="0"/>
              </a:defRPr>
            </a:lvl3pPr>
            <a:lvl4pPr>
              <a:defRPr b="0" i="0">
                <a:latin typeface="Tw Cen MT" charset="0"/>
                <a:ea typeface="Tw Cen MT" charset="0"/>
                <a:cs typeface="Tw Cen MT" charset="0"/>
              </a:defRPr>
            </a:lvl4pPr>
            <a:lvl5pPr>
              <a:defRPr b="0" i="0">
                <a:latin typeface="Tw Cen MT" charset="0"/>
                <a:ea typeface="Tw Cen MT" charset="0"/>
                <a:cs typeface="Tw Cen M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530198" y="111553"/>
            <a:ext cx="0" cy="87200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21869"/>
            <a:ext cx="3886200" cy="50550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21869"/>
            <a:ext cx="3886200" cy="5055094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4775"/>
            <a:ext cx="7886700" cy="909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80980"/>
            <a:ext cx="3868340" cy="8287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09775"/>
            <a:ext cx="3868340" cy="41798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7959" y="11858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09775"/>
            <a:ext cx="3887391" cy="41798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34605"/>
            <a:ext cx="7886700" cy="8873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75657"/>
            <a:ext cx="7886700" cy="5001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537882" y="134605"/>
            <a:ext cx="0" cy="87200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276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87" r:id="rId1"/>
    <p:sldLayoutId id="2147484588" r:id="rId2"/>
    <p:sldLayoutId id="2147484589" r:id="rId3"/>
    <p:sldLayoutId id="2147484590" r:id="rId4"/>
    <p:sldLayoutId id="2147484591" r:id="rId5"/>
    <p:sldLayoutId id="2147484592" r:id="rId6"/>
    <p:sldLayoutId id="2147484593" r:id="rId7"/>
    <p:sldLayoutId id="2147484594" r:id="rId8"/>
    <p:sldLayoutId id="2147484595" r:id="rId9"/>
    <p:sldLayoutId id="2147484596" r:id="rId10"/>
    <p:sldLayoutId id="2147484597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Tw Cen MT Condensed" charset="0"/>
          <a:ea typeface="Tw Cen MT Condensed" charset="0"/>
          <a:cs typeface="Tw Cen MT Condense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Tw Cen MT" charset="0"/>
          <a:ea typeface="Tw Cen MT" charset="0"/>
          <a:cs typeface="Tw Cen M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Tw Cen MT" charset="0"/>
          <a:ea typeface="Tw Cen MT" charset="0"/>
          <a:cs typeface="Tw Cen M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Tw Cen MT" charset="0"/>
          <a:ea typeface="Tw Cen MT" charset="0"/>
          <a:cs typeface="Tw Cen M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w Cen MT" charset="0"/>
          <a:ea typeface="Tw Cen MT" charset="0"/>
          <a:cs typeface="Tw Cen M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w Cen MT" charset="0"/>
          <a:ea typeface="Tw Cen MT" charset="0"/>
          <a:cs typeface="Tw Cen M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tiff"/><Relationship Id="rId12" Type="http://schemas.openxmlformats.org/officeDocument/2006/relationships/image" Target="../media/image11.tiff"/><Relationship Id="rId13" Type="http://schemas.openxmlformats.org/officeDocument/2006/relationships/image" Target="../media/image12.tiff"/><Relationship Id="rId1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0" Type="http://schemas.openxmlformats.org/officeDocument/2006/relationships/image" Target="../media/image9.tif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dirty="0" smtClean="0">
                <a:latin typeface="Zapfino" charset="0"/>
                <a:ea typeface="Zapfino" charset="0"/>
                <a:cs typeface="Zapfino" charset="0"/>
              </a:rPr>
              <a:t>The Influence of Dependent Types</a:t>
            </a:r>
            <a:endParaRPr lang="en-US" sz="2000" dirty="0">
              <a:latin typeface="Zapfino" charset="0"/>
              <a:ea typeface="Zapfino" charset="0"/>
              <a:cs typeface="Zapfino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Stephanie Weirich</a:t>
            </a:r>
          </a:p>
          <a:p>
            <a:r>
              <a:rPr lang="en-US" dirty="0" smtClean="0"/>
              <a:t>University of Pennsylvania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Four Features of Dependently Typed Programs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Types compute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>
                <a:latin typeface="Zapfino" charset="0"/>
                <a:ea typeface="Zapfino" charset="0"/>
                <a:cs typeface="Zapfino" charset="0"/>
              </a:rPr>
              <a:t>I</a:t>
            </a: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ndices constrain values</a:t>
            </a:r>
            <a:endParaRPr lang="en-US" sz="3200" dirty="0" smtClean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Double-duty data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Equivalence matters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058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>
                <a:latin typeface="Zapfino" charset="0"/>
                <a:ea typeface="Zapfino" charset="0"/>
                <a:cs typeface="Zapfino" charset="0"/>
              </a:rPr>
              <a:t>Types Compute</a:t>
            </a:r>
            <a:endParaRPr lang="en-US" sz="4400" dirty="0">
              <a:latin typeface="Zapfino" charset="0"/>
              <a:ea typeface="Zapfino" charset="0"/>
              <a:cs typeface="Zapfino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We can use dependent types to  implement a domain-specific compile-time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48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aware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094828"/>
            <a:ext cx="8394807" cy="56517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let path = </a:t>
            </a:r>
            <a:br>
              <a:rPr lang="en-US" sz="20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   [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re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|/?(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(?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P&lt;d&gt;[^/]+)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/)*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(?P&lt;b&gt;[^/.]+)</a:t>
            </a:r>
            <a:r>
              <a:rPr lang="en-US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(?P&lt;e&gt;\..*)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?|]</a:t>
            </a: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 let d =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fromJust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(match path "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/popl16/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Regexp.hs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")</a:t>
            </a:r>
          </a:p>
          <a:p>
            <a:pPr marL="0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&gt; :t d</a:t>
            </a:r>
          </a:p>
          <a:p>
            <a:pPr marL="0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'[</a:t>
            </a:r>
            <a:r>
              <a:rPr lang="fr-FR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'("b", 'Once)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fr-FR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'("d", '</a:t>
            </a:r>
            <a:r>
              <a:rPr lang="fr-FR" sz="20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fr-FR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'("e", '</a:t>
            </a:r>
            <a:r>
              <a:rPr lang="fr-FR" sz="20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]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 :t path</a:t>
            </a:r>
          </a:p>
          <a:p>
            <a:pPr marL="0" indent="0">
              <a:buNone/>
            </a:pPr>
            <a:r>
              <a:rPr lang="fr-FR" sz="2000" dirty="0" err="1"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 :: R '[</a:t>
            </a:r>
            <a:r>
              <a:rPr lang="fr-FR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'("b", 'Once)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fr-FR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'("d", '</a:t>
            </a:r>
            <a:r>
              <a:rPr lang="fr-FR" sz="20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fr-FR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'("e", '</a:t>
            </a:r>
            <a:r>
              <a:rPr lang="fr-FR" sz="20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sz="20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2000" dirty="0" smtClean="0">
                <a:latin typeface="Consolas" charset="0"/>
                <a:ea typeface="Consolas" charset="0"/>
                <a:cs typeface="Consolas" charset="0"/>
              </a:rPr>
              <a:t>]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2298" y="3920705"/>
            <a:ext cx="73713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w Cen MT" charset="0"/>
                <a:ea typeface="Tw Cen MT" charset="0"/>
                <a:cs typeface="Tw Cen MT" charset="0"/>
              </a:rPr>
              <a:t>The type of the regular expression tells us where </a:t>
            </a:r>
            <a:r>
              <a:rPr lang="en-US" sz="2800" dirty="0" err="1" smtClean="0">
                <a:latin typeface="Tw Cen MT" charset="0"/>
                <a:ea typeface="Tw Cen MT" charset="0"/>
                <a:cs typeface="Tw Cen MT" charset="0"/>
              </a:rPr>
              <a:t>submatches</a:t>
            </a:r>
            <a:r>
              <a:rPr lang="en-US" sz="2800" dirty="0" smtClean="0">
                <a:latin typeface="Tw Cen MT" charset="0"/>
                <a:ea typeface="Tw Cen MT" charset="0"/>
                <a:cs typeface="Tw Cen MT" charset="0"/>
              </a:rPr>
              <a:t> occur</a:t>
            </a:r>
            <a:endParaRPr lang="en-US" sz="2800" dirty="0">
              <a:latin typeface="Tw Cen MT" charset="0"/>
              <a:ea typeface="Tw Cen MT" charset="0"/>
              <a:cs typeface="Tw Cen MT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2299" y="4874812"/>
            <a:ext cx="73713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w Cen MT" charset="0"/>
                <a:ea typeface="Tw Cen MT" charset="0"/>
                <a:cs typeface="Tw Cen MT" charset="0"/>
              </a:rPr>
              <a:t>The type of the dictionary tells us how to interact with it</a:t>
            </a:r>
            <a:endParaRPr lang="en-US" sz="2800" dirty="0">
              <a:latin typeface="Tw Cen MT" charset="0"/>
              <a:ea typeface="Tw Cen MT" charset="0"/>
              <a:cs typeface="Tw Cen MT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85599" y="6488522"/>
            <a:ext cx="3515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Type-level strings [</a:t>
            </a:r>
            <a:r>
              <a:rPr lang="en-US" dirty="0" err="1" smtClean="0"/>
              <a:t>Diatcki</a:t>
            </a:r>
            <a:r>
              <a:rPr lang="en-US" dirty="0" smtClean="0"/>
              <a:t>, HS 2015]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095083" y="6201575"/>
            <a:ext cx="6876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DataKinds</a:t>
            </a:r>
            <a:r>
              <a:rPr lang="en-US" dirty="0" smtClean="0"/>
              <a:t> [</a:t>
            </a:r>
            <a:r>
              <a:rPr lang="en-US" dirty="0" err="1" smtClean="0"/>
              <a:t>Yorgey</a:t>
            </a:r>
            <a:r>
              <a:rPr lang="en-US" dirty="0" smtClean="0"/>
              <a:t>, Weirich, Cretin, Peyton Jones, </a:t>
            </a:r>
            <a:r>
              <a:rPr lang="en-US" dirty="0" err="1" smtClean="0"/>
              <a:t>Magalhães</a:t>
            </a:r>
            <a:r>
              <a:rPr lang="en-US" dirty="0" smtClean="0"/>
              <a:t> TLDI 2012]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085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this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4829"/>
            <a:ext cx="8229600" cy="1717527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&gt; let path =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[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re|</a:t>
            </a:r>
            <a:r>
              <a:rPr lang="en-US" sz="20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/?(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(?P&lt;d&gt;[^/]+)</a:t>
            </a:r>
            <a:r>
              <a:rPr lang="en-US" sz="20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/)*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(?P&lt;b&gt;[^/.]+)</a:t>
            </a:r>
            <a:r>
              <a:rPr lang="en-US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(?P&lt;e&gt;\..*)</a:t>
            </a:r>
            <a:r>
              <a:rPr lang="en-US" sz="20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?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|]</a:t>
            </a: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&gt; :t path</a:t>
            </a:r>
          </a:p>
          <a:p>
            <a:pPr marL="0" indent="0">
              <a:buNone/>
            </a:pPr>
            <a:r>
              <a:rPr lang="fr-FR" sz="2000" dirty="0" err="1"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 :: R '['("b", 'Once), '("d", '</a:t>
            </a:r>
            <a:r>
              <a:rPr lang="fr-FR" sz="2000" dirty="0" err="1"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), '("e", '</a:t>
            </a:r>
            <a:r>
              <a:rPr lang="fr-FR" sz="2000" dirty="0" err="1"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)]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199" y="3051175"/>
            <a:ext cx="8229601" cy="200491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36" tIns="45718" rIns="91436" bIns="45718" rtlCol="0">
            <a:noAutofit/>
          </a:bodyPr>
          <a:lstStyle>
            <a:lvl1pPr marL="342883" indent="-347455" algn="l" defTabSz="457177" rtl="0" eaLnBrk="1" latinLnBrk="0" hangingPunct="1">
              <a:spcBef>
                <a:spcPts val="800"/>
              </a:spcBef>
              <a:buFont typeface="Arial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13" indent="-285736" algn="l" defTabSz="45717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2943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457177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297" indent="-228589" algn="l" defTabSz="457177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651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8828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005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&gt; let path =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ralt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rempty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8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rchars</a:t>
            </a:r>
            <a:r>
              <a:rPr lang="fr-FR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"/")</a:t>
            </a:r>
            <a:r>
              <a:rPr lang="fr-FR" sz="1800" dirty="0">
                <a:latin typeface="Consolas" charset="0"/>
                <a:ea typeface="Consolas" charset="0"/>
                <a:cs typeface="Consolas" charset="0"/>
              </a:rPr>
              <a:t> `</a:t>
            </a:r>
            <a:r>
              <a:rPr lang="fr-FR" sz="1800" dirty="0" err="1">
                <a:latin typeface="Consolas" charset="0"/>
                <a:ea typeface="Consolas" charset="0"/>
                <a:cs typeface="Consolas" charset="0"/>
              </a:rPr>
              <a:t>rseq</a:t>
            </a:r>
            <a:r>
              <a:rPr lang="fr-FR" sz="1800" dirty="0">
                <a:latin typeface="Consolas" charset="0"/>
                <a:ea typeface="Consolas" charset="0"/>
                <a:cs typeface="Consolas" charset="0"/>
              </a:rPr>
              <a:t>`        </a:t>
            </a:r>
            <a:br>
              <a:rPr lang="fr-FR" sz="1800" dirty="0">
                <a:latin typeface="Consolas" charset="0"/>
                <a:ea typeface="Consolas" charset="0"/>
                <a:cs typeface="Consolas" charset="0"/>
              </a:rPr>
            </a:b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rstar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8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rmark</a:t>
            </a:r>
            <a:r>
              <a:rPr lang="fr-FR" sz="1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@"d" (</a:t>
            </a:r>
            <a:r>
              <a:rPr lang="fr-FR" sz="18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rplus</a:t>
            </a:r>
            <a:r>
              <a:rPr lang="fr-FR" sz="1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fr-FR" sz="18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rnot</a:t>
            </a:r>
            <a:r>
              <a:rPr lang="fr-FR" sz="1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"/")) </a:t>
            </a:r>
            <a:r>
              <a:rPr lang="fr-FR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`</a:t>
            </a:r>
            <a:r>
              <a:rPr lang="fr-FR" sz="18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rseq</a:t>
            </a:r>
            <a:r>
              <a:rPr lang="fr-FR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`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rchars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"/")</a:t>
            </a:r>
            <a:r>
              <a:rPr lang="fr-FR" sz="1800" dirty="0" smtClean="0">
                <a:solidFill>
                  <a:srgbClr val="FFC00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fr-FR" sz="1800" dirty="0" smtClean="0">
                <a:solidFill>
                  <a:srgbClr val="FFC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    `</a:t>
            </a:r>
            <a:r>
              <a:rPr lang="fr-FR" sz="1800" dirty="0" err="1" smtClean="0">
                <a:latin typeface="Consolas" charset="0"/>
                <a:ea typeface="Consolas" charset="0"/>
                <a:cs typeface="Consolas" charset="0"/>
              </a:rPr>
              <a:t>rseq</a:t>
            </a: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` </a:t>
            </a:r>
            <a:r>
              <a:rPr lang="fr-FR" sz="18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rmark</a:t>
            </a:r>
            <a:r>
              <a:rPr lang="fr-FR" sz="18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@"b" (</a:t>
            </a:r>
            <a:r>
              <a:rPr lang="fr-FR" sz="1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rplus</a:t>
            </a:r>
            <a:r>
              <a:rPr lang="fr-FR" sz="1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fr-FR" sz="1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rnot</a:t>
            </a:r>
            <a:r>
              <a:rPr lang="fr-FR" sz="1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"/."))</a:t>
            </a:r>
            <a:r>
              <a:rPr lang="fr-FR" sz="1800" dirty="0">
                <a:latin typeface="Consolas" charset="0"/>
                <a:ea typeface="Consolas" charset="0"/>
                <a:cs typeface="Consolas" charset="0"/>
              </a:rPr>
              <a:t> `</a:t>
            </a:r>
            <a:r>
              <a:rPr lang="fr-FR" sz="1800" dirty="0" err="1">
                <a:latin typeface="Consolas" charset="0"/>
                <a:ea typeface="Consolas" charset="0"/>
                <a:cs typeface="Consolas" charset="0"/>
              </a:rPr>
              <a:t>rseq</a:t>
            </a:r>
            <a:r>
              <a:rPr lang="fr-FR" sz="1800" dirty="0">
                <a:latin typeface="Consolas" charset="0"/>
                <a:ea typeface="Consolas" charset="0"/>
                <a:cs typeface="Consolas" charset="0"/>
              </a:rPr>
              <a:t>`        </a:t>
            </a:r>
            <a:br>
              <a:rPr lang="fr-FR" sz="1800" dirty="0">
                <a:latin typeface="Consolas" charset="0"/>
                <a:ea typeface="Consolas" charset="0"/>
                <a:cs typeface="Consolas" charset="0"/>
              </a:rPr>
            </a:b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ralt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rempty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8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rmark</a:t>
            </a:r>
            <a:r>
              <a:rPr lang="fr-FR" sz="18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@"e"  </a:t>
            </a:r>
            <a:r>
              <a:rPr lang="fr-FR" sz="1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800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rchars</a:t>
            </a:r>
            <a:r>
              <a:rPr lang="fr-FR" sz="1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"." </a:t>
            </a:r>
            <a:r>
              <a:rPr lang="fr-FR" sz="18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`</a:t>
            </a:r>
            <a:r>
              <a:rPr lang="fr-FR" sz="18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rseq</a:t>
            </a:r>
            <a:r>
              <a:rPr lang="fr-FR" sz="18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` </a:t>
            </a:r>
            <a:r>
              <a:rPr lang="fr-FR" sz="1800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rstar</a:t>
            </a:r>
            <a:r>
              <a:rPr lang="fr-FR" sz="1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rany</a:t>
            </a:r>
            <a:r>
              <a:rPr lang="fr-FR" sz="1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))</a:t>
            </a:r>
            <a:endParaRPr lang="en-US" sz="1800" dirty="0" smtClean="0">
              <a:solidFill>
                <a:schemeClr val="accent5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Font typeface="Arial"/>
              <a:buNone/>
            </a:pP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&gt; :t path</a:t>
            </a:r>
          </a:p>
          <a:p>
            <a:pPr marL="0" indent="0">
              <a:buFont typeface="Arial"/>
              <a:buNone/>
            </a:pPr>
            <a:r>
              <a:rPr lang="fr-FR" sz="1800" dirty="0" err="1" smtClean="0"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 :: R '['("b", 'Once), '("d", '</a:t>
            </a:r>
            <a:r>
              <a:rPr lang="fr-FR" sz="1800" dirty="0" err="1" smtClean="0"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), '("e", '</a:t>
            </a:r>
            <a:r>
              <a:rPr lang="fr-FR" sz="1800" dirty="0" err="1" smtClean="0"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)]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01718" y="6166022"/>
            <a:ext cx="5029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TemplateHaskell</a:t>
            </a:r>
            <a:r>
              <a:rPr lang="en-US" dirty="0" smtClean="0"/>
              <a:t> [</a:t>
            </a:r>
            <a:r>
              <a:rPr lang="en-US" dirty="0" err="1" smtClean="0"/>
              <a:t>Sheard</a:t>
            </a:r>
            <a:r>
              <a:rPr lang="en-US" dirty="0" smtClean="0"/>
              <a:t> &amp; Peyton Jones, HW 2002]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15395" y="6488668"/>
            <a:ext cx="6116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TypeApplications</a:t>
            </a:r>
            <a:r>
              <a:rPr lang="en-US" dirty="0" smtClean="0"/>
              <a:t> [Eisenberg, Weirich, </a:t>
            </a:r>
            <a:r>
              <a:rPr lang="en-US" dirty="0" err="1" smtClean="0"/>
              <a:t>Hamidhasan</a:t>
            </a:r>
            <a:r>
              <a:rPr lang="en-US" dirty="0" smtClean="0"/>
              <a:t>, ESOP 2016]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33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Define </a:t>
            </a:r>
            <a:r>
              <a:rPr lang="en-US" dirty="0" smtClean="0"/>
              <a:t>the </a:t>
            </a:r>
            <a:r>
              <a:rPr lang="en-US" dirty="0" smtClean="0"/>
              <a:t>interface with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spcBef>
                <a:spcPts val="200"/>
              </a:spcBef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type R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 :: Type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For each capture group, how many times does 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  -- it appear in the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regexp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?</a:t>
            </a:r>
          </a:p>
          <a:p>
            <a:pPr>
              <a:spcBef>
                <a:spcPts val="200"/>
              </a:spcBef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accepts empty string only</a:t>
            </a:r>
            <a:endParaRPr lang="en-US" sz="2000" dirty="0" smtClean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Empty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accepts single char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only</a:t>
            </a:r>
            <a:endParaRPr lang="en-US" sz="2000" dirty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rchar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>
                <a:latin typeface="Consolas"/>
                <a:ea typeface="Osaka"/>
                <a:cs typeface="Consolas"/>
              </a:rPr>
              <a:t>::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Char </a:t>
            </a:r>
            <a:r>
              <a:rPr lang="en-US" sz="2000" dirty="0">
                <a:latin typeface="Consolas"/>
                <a:ea typeface="Osaka"/>
                <a:cs typeface="Consolas"/>
              </a:rPr>
              <a:t>-&gt; 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Empty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alternative r</a:t>
            </a:r>
            <a:r>
              <a:rPr lang="en-US" sz="2000" baseline="-25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1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|r</a:t>
            </a:r>
            <a:r>
              <a:rPr lang="en-US" sz="2000" baseline="-25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2</a:t>
            </a:r>
            <a:endParaRPr lang="en-US" sz="2000" dirty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alt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s1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</a:t>
            </a:r>
            <a:r>
              <a:rPr lang="en-US" sz="2000" dirty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</a:t>
            </a:r>
            <a:r>
              <a:rPr lang="en-US" sz="2000" dirty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(Alt s1 s2)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sequence  r</a:t>
            </a:r>
            <a:r>
              <a:rPr lang="en-US" sz="2000" baseline="-25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1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</a:t>
            </a:r>
            <a:r>
              <a:rPr lang="en-US" sz="2000" baseline="-25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2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  <a:latin typeface="Consolas"/>
                <a:ea typeface="Osaka"/>
                <a:cs typeface="Consolas"/>
              </a:rPr>
              <a:t> 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      </a:t>
            </a:r>
            <a:endParaRPr lang="en-US" sz="2000" baseline="-25000" dirty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s1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</a:t>
            </a:r>
            <a:r>
              <a:rPr lang="en-US" sz="2000" dirty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</a:t>
            </a:r>
            <a:r>
              <a:rPr lang="en-US" sz="2000" dirty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(Merge s1 s2)  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marked subexpression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latin typeface="Consolas"/>
                <a:ea typeface="Osaka"/>
                <a:cs typeface="Consolas"/>
              </a:rPr>
              <a:t>  ::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forall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n s. R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(Merge (One n) s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)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iteration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*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  <a:latin typeface="Consolas"/>
                <a:ea typeface="Osaka"/>
                <a:cs typeface="Consolas"/>
              </a:rPr>
              <a:t> 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                  </a:t>
            </a:r>
            <a:endParaRPr lang="en-US" sz="2000" baseline="-25000" dirty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rstar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</a:t>
            </a:r>
            <a:r>
              <a:rPr lang="en-US" sz="2000" dirty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(Repeat s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7118" y="6430003"/>
            <a:ext cx="702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TypeFamilies</a:t>
            </a:r>
            <a:r>
              <a:rPr lang="en-US" dirty="0" smtClean="0"/>
              <a:t> [</a:t>
            </a:r>
            <a:r>
              <a:rPr lang="en-US" dirty="0" err="1" smtClean="0"/>
              <a:t>Schrijvers</a:t>
            </a:r>
            <a:r>
              <a:rPr lang="en-US" dirty="0"/>
              <a:t>, </a:t>
            </a:r>
            <a:r>
              <a:rPr lang="en-US" dirty="0" smtClean="0"/>
              <a:t>Peyton </a:t>
            </a:r>
            <a:r>
              <a:rPr lang="en-US" dirty="0"/>
              <a:t>Jones, </a:t>
            </a:r>
            <a:r>
              <a:rPr lang="en-US" dirty="0" smtClean="0"/>
              <a:t>Chakravarty</a:t>
            </a:r>
            <a:r>
              <a:rPr lang="en-US" dirty="0"/>
              <a:t>, </a:t>
            </a:r>
            <a:r>
              <a:rPr lang="en-US" dirty="0" err="1" smtClean="0"/>
              <a:t>Sulzmann</a:t>
            </a:r>
            <a:r>
              <a:rPr lang="en-US" dirty="0" smtClean="0"/>
              <a:t>, </a:t>
            </a:r>
            <a:r>
              <a:rPr lang="en-US" dirty="0"/>
              <a:t>ICFP </a:t>
            </a:r>
            <a:r>
              <a:rPr lang="en-US" dirty="0" smtClean="0"/>
              <a:t>2008]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r1 =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@"a" 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rany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:: R '['("a", 'Once)]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r2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@"b" 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rany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r2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r2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:: R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'['("b",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'Once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:t r1 `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r1 :: R '['("a", 'Many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:t r1 `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r2</a:t>
            </a:r>
          </a:p>
          <a:p>
            <a:pPr>
              <a:spcBef>
                <a:spcPts val="200"/>
              </a:spcBef>
              <a:buNone/>
            </a:pPr>
            <a:r>
              <a:rPr lang="it-IT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it-IT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</a:t>
            </a:r>
            <a:r>
              <a:rPr lang="it-IT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it-IT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r2 :: </a:t>
            </a:r>
            <a:r>
              <a:rPr lang="it-IT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</a:t>
            </a:r>
            <a:r>
              <a:rPr lang="it-IT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'['("a", 'Once), '("b", 'Once</a:t>
            </a:r>
            <a:r>
              <a:rPr lang="it-IT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`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:: R '['("a", 'Once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`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r2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r2 :: R '['("a", '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Opt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), '("b", '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Opt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:: R '['("a", '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Many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8987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with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91440" bIns="91440">
            <a:noAutofit/>
          </a:bodyPr>
          <a:lstStyle/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data 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Occ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=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Once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| Opt | Many</a:t>
            </a: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type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U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=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[(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Symbol,Occ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type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Empty =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'[]</a:t>
            </a: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type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One n =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'[ '(n, Once)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]</a:t>
            </a:r>
          </a:p>
          <a:p>
            <a:pPr>
              <a:buNone/>
            </a:pP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type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family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(a ::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U)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(b ::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U)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::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U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where  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Merge s   '[]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=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    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'[]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s  = s    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Merge ('(n1,o1):t1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('(n2,o2):t2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 =  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If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(n1 :== n2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('(n1, 'Many)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t1 t2)     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  (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If (n1 :&lt;= n2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('(n1, o1)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t1 (n2:t2))           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                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('(n2, o2)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Merge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(n1:t1) t2))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36784" y="654881"/>
            <a:ext cx="3651962" cy="7078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Represent maps </a:t>
            </a:r>
            <a:r>
              <a:rPr lang="en-US" sz="2000" dirty="0" smtClean="0"/>
              <a:t>by lists </a:t>
            </a:r>
            <a:r>
              <a:rPr lang="en-US" sz="2000" dirty="0" smtClean="0"/>
              <a:t>of </a:t>
            </a:r>
            <a:r>
              <a:rPr lang="en-US" sz="2000" dirty="0" smtClean="0"/>
              <a:t>pairs, </a:t>
            </a:r>
          </a:p>
          <a:p>
            <a:r>
              <a:rPr lang="en-US" sz="2000" dirty="0" smtClean="0"/>
              <a:t>ordered by first component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1015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TemplateHaskell</a:t>
            </a:r>
            <a:r>
              <a:rPr lang="en-US" dirty="0" smtClean="0"/>
              <a:t> to promote type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91440" bIns="91440">
            <a:noAutofit/>
          </a:bodyPr>
          <a:lstStyle/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$(singletons [d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|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empty :: U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empty = []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one :: Symbol -&gt; U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one s = [(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s,Once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:: U -&gt; U -&gt; U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</a:t>
            </a: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m  [] = m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[] m  = m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(e1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@(n1,o1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):t1) (e2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@(n2,o2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):t2) =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if n1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==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n2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then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(n1, Many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 : merge t1 t2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else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if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n1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&lt;=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n2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then e1 : merge t1 (e2:t2)  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else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e2 : merge (e1:t1)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t2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|])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98758" y="6488668"/>
            <a:ext cx="334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[Eisenberg and </a:t>
            </a:r>
            <a:r>
              <a:rPr lang="en-US" dirty="0" err="1" smtClean="0"/>
              <a:t>Stolarek</a:t>
            </a:r>
            <a:r>
              <a:rPr lang="en-US" dirty="0" smtClean="0"/>
              <a:t>, HS 2014]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00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GHC's take on type-level 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 functions are arbitrary computation and need not be terminating</a:t>
            </a:r>
          </a:p>
          <a:p>
            <a:r>
              <a:rPr lang="en-US" dirty="0" smtClean="0"/>
              <a:t>Type inference backwards compatible with </a:t>
            </a:r>
            <a:r>
              <a:rPr lang="en-US" dirty="0" err="1" smtClean="0"/>
              <a:t>Hindley</a:t>
            </a:r>
            <a:r>
              <a:rPr lang="en-US" dirty="0" smtClean="0"/>
              <a:t> Milner type system</a:t>
            </a:r>
          </a:p>
          <a:p>
            <a:r>
              <a:rPr lang="en-US" dirty="0" smtClean="0"/>
              <a:t>Type-level functions assumed non-injective, often need explicit type applications to avoid ambiguity</a:t>
            </a:r>
          </a:p>
          <a:p>
            <a:r>
              <a:rPr lang="en-US" dirty="0" smtClean="0"/>
              <a:t>What's next for GHC? Anonymous type-level functions, more flexibility in higher-order polymorphism, uniform syntax for type and term functions</a:t>
            </a:r>
          </a:p>
        </p:txBody>
      </p:sp>
    </p:spTree>
    <p:extLst>
      <p:ext uri="{BB962C8B-B14F-4D97-AF65-F5344CB8AC3E}">
        <p14:creationId xmlns:p14="http://schemas.microsoft.com/office/powerpoint/2010/main" val="26806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800" dirty="0">
                <a:latin typeface="Zapfino" charset="0"/>
                <a:ea typeface="Zapfino" charset="0"/>
                <a:cs typeface="Zapfino" charset="0"/>
              </a:rPr>
              <a:t>I</a:t>
            </a:r>
            <a:r>
              <a:rPr lang="en-US" sz="2800" dirty="0" smtClean="0">
                <a:latin typeface="Zapfino" charset="0"/>
                <a:ea typeface="Zapfino" charset="0"/>
                <a:cs typeface="Zapfino" charset="0"/>
              </a:rPr>
              <a:t>ndices constrain values</a:t>
            </a:r>
            <a:endParaRPr lang="en-US" sz="2800" dirty="0">
              <a:latin typeface="Zapfino" charset="0"/>
              <a:ea typeface="Zapfino" charset="0"/>
              <a:cs typeface="Zapfino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4538" y="4393492"/>
            <a:ext cx="2460812" cy="178488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We can use compile-time computation to define type structure </a:t>
            </a:r>
            <a:r>
              <a:rPr lang="en-US" smtClean="0"/>
              <a:t>and script </a:t>
            </a:r>
            <a:r>
              <a:rPr lang="en-US" dirty="0" smtClean="0"/>
              <a:t>the type checker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21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has Dependent Type Theory influenced the design of the Haskell type system?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70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this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75657"/>
            <a:ext cx="7886700" cy="2412788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tIns="91440"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:t d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dirty="0">
                <a:latin typeface="Consolas" charset="0"/>
                <a:ea typeface="Consolas" charset="0"/>
                <a:cs typeface="Consolas" charset="0"/>
              </a:rPr>
              <a:t>'['("b", 'Once),'("d", '</a:t>
            </a:r>
            <a:r>
              <a:rPr lang="fr-FR" dirty="0" err="1"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dirty="0">
                <a:latin typeface="Consolas" charset="0"/>
                <a:ea typeface="Consolas" charset="0"/>
                <a:cs typeface="Consolas" charset="0"/>
              </a:rPr>
              <a:t>), '("e", '</a:t>
            </a:r>
            <a:r>
              <a:rPr lang="fr-FR" dirty="0" err="1"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dirty="0">
                <a:latin typeface="Consolas" charset="0"/>
                <a:ea typeface="Consolas" charset="0"/>
                <a:cs typeface="Consolas" charset="0"/>
              </a:rPr>
              <a:t>)] </a:t>
            </a:r>
            <a:endParaRPr lang="fr-FR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&gt; get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@"e"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Just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&gt; get @"a" d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&lt;interactive&gt;:28:1: error:    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• a not found in           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b, d, e</a:t>
            </a:r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3731325"/>
            <a:ext cx="7886700" cy="270477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91440" rIns="91440" bIns="9144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U 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Nil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'[]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(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Symbol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forall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s 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.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'(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family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(o ::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 = (res ::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 | res -&gt; o </a:t>
            </a:r>
            <a:r>
              <a:rPr lang="en-US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Once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  </a:t>
            </a:r>
            <a:endParaRPr lang="en-US" dirty="0" smtClean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=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Maybe String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[String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]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82561" y="6488668"/>
            <a:ext cx="6082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GADTs [Peyton Jones, </a:t>
            </a:r>
            <a:r>
              <a:rPr lang="en-US" dirty="0" err="1" smtClean="0"/>
              <a:t>Vytiniotis</a:t>
            </a:r>
            <a:r>
              <a:rPr lang="en-US" dirty="0" smtClean="0"/>
              <a:t>, Washburn, Weirich ICFP 2006]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364175" y="5842337"/>
            <a:ext cx="4276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TypeFamilyDependencies</a:t>
            </a:r>
            <a:r>
              <a:rPr lang="en-US" dirty="0" smtClean="0"/>
              <a:t> </a:t>
            </a:r>
          </a:p>
          <a:p>
            <a:r>
              <a:rPr lang="en-US" dirty="0" smtClean="0"/>
              <a:t>[</a:t>
            </a:r>
            <a:r>
              <a:rPr lang="en-US" dirty="0" err="1" smtClean="0"/>
              <a:t>Stolarek</a:t>
            </a:r>
            <a:r>
              <a:rPr lang="en-US" dirty="0" smtClean="0"/>
              <a:t>, Peyton Jones, Eisenberg HS 2016]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6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Constrain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At compile-time, type checker knows that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"b"</a:t>
            </a:r>
            <a:r>
              <a:rPr lang="en-US" dirty="0" smtClean="0"/>
              <a:t> is the first entry in the list  </a:t>
            </a:r>
          </a:p>
          <a:p>
            <a:r>
              <a:rPr lang="en-US" dirty="0" smtClean="0"/>
              <a:t>And that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"a"</a:t>
            </a:r>
            <a:r>
              <a:rPr lang="en-US" dirty="0" smtClean="0"/>
              <a:t> is not present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8650" y="1175657"/>
            <a:ext cx="7886700" cy="1678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91440" rIns="91440" bIns="9144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U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Nil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'[]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(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Symbol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'(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3048000"/>
            <a:ext cx="7886700" cy="16475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91440" rIns="91440" bIns="9144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d ::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2000" dirty="0" smtClean="0">
                <a:latin typeface="Consolas" charset="0"/>
                <a:ea typeface="Consolas" charset="0"/>
                <a:cs typeface="Consolas" charset="0"/>
              </a:rPr>
              <a:t>'['("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b", 'Once),'("d", '</a:t>
            </a:r>
            <a:r>
              <a:rPr lang="fr-FR" sz="2000" dirty="0" err="1"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), '("e", '</a:t>
            </a:r>
            <a:r>
              <a:rPr lang="fr-FR" sz="2000" dirty="0" err="1"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)]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d =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@"b" "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Regexp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:&gt;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@"d" ["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", "popl17"] 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@"e"  (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Just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hs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")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Nil</a:t>
            </a:r>
          </a:p>
        </p:txBody>
      </p:sp>
    </p:spTree>
    <p:extLst>
      <p:ext uri="{BB962C8B-B14F-4D97-AF65-F5344CB8AC3E}">
        <p14:creationId xmlns:p14="http://schemas.microsoft.com/office/powerpoint/2010/main" val="175292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data structure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 smtClean="0"/>
              <a:t>Overloaded, general purpose record accessor</a:t>
            </a:r>
          </a:p>
          <a:p>
            <a:endParaRPr lang="en-US" sz="2600" dirty="0" smtClean="0"/>
          </a:p>
          <a:p>
            <a:endParaRPr lang="en-US" sz="2600" dirty="0"/>
          </a:p>
          <a:p>
            <a:r>
              <a:rPr lang="en-US" sz="2600" dirty="0" smtClean="0"/>
              <a:t>Compile-time constraint solving guided by a type-level "Find" function that calculates offset into the dictionary </a:t>
            </a:r>
          </a:p>
          <a:p>
            <a:endParaRPr lang="en-US" sz="2600" dirty="0" smtClean="0"/>
          </a:p>
          <a:p>
            <a:endParaRPr lang="en-US" sz="2600" dirty="0" smtClean="0"/>
          </a:p>
          <a:p>
            <a:r>
              <a:rPr lang="en-US" sz="2600" dirty="0" smtClean="0"/>
              <a:t>If Find function fails, custom type error is triggered and reported to user. </a:t>
            </a:r>
            <a:endParaRPr lang="en-US" sz="2600" dirty="0"/>
          </a:p>
        </p:txBody>
      </p:sp>
      <p:sp>
        <p:nvSpPr>
          <p:cNvPr id="4" name="TextBox 3"/>
          <p:cNvSpPr txBox="1"/>
          <p:nvPr/>
        </p:nvSpPr>
        <p:spPr>
          <a:xfrm>
            <a:off x="2520778" y="1840478"/>
            <a:ext cx="3543086" cy="5232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a-DK" sz="2800" dirty="0" err="1"/>
              <a:t>get</a:t>
            </a:r>
            <a:r>
              <a:rPr lang="da-DK" sz="2800" dirty="0"/>
              <a:t> :: </a:t>
            </a:r>
            <a:r>
              <a:rPr lang="da-DK" sz="2800" dirty="0" smtClean="0">
                <a:solidFill>
                  <a:schemeClr val="accent4"/>
                </a:solidFill>
              </a:rPr>
              <a:t>Has</a:t>
            </a:r>
            <a:r>
              <a:rPr lang="da-DK" sz="2800" dirty="0" smtClean="0"/>
              <a:t> n </a:t>
            </a:r>
            <a:r>
              <a:rPr lang="da-DK" sz="2800" dirty="0"/>
              <a:t>r a =&gt; r -&gt; a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2520778" y="5907399"/>
            <a:ext cx="63510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Custom Type Errors [</a:t>
            </a:r>
            <a:r>
              <a:rPr lang="en-US" dirty="0" err="1" smtClean="0"/>
              <a:t>Augusstson</a:t>
            </a:r>
            <a:r>
              <a:rPr lang="en-US" dirty="0" smtClean="0"/>
              <a:t>, HS 2015]</a:t>
            </a:r>
          </a:p>
          <a:p>
            <a:pPr algn="r"/>
            <a:r>
              <a:rPr lang="en-US" dirty="0" err="1" smtClean="0"/>
              <a:t>ClosedTypeFamilies</a:t>
            </a:r>
            <a:r>
              <a:rPr lang="en-US" dirty="0" smtClean="0"/>
              <a:t> [Eisenberg, Peyton Jones, Weirich POPL 2014]</a:t>
            </a:r>
          </a:p>
          <a:p>
            <a:pPr algn="r"/>
            <a:r>
              <a:rPr lang="en-US" dirty="0" err="1" smtClean="0"/>
              <a:t>TypeInType</a:t>
            </a:r>
            <a:r>
              <a:rPr lang="en-US" dirty="0" smtClean="0"/>
              <a:t> [Weirich, Hsu, Eisenberg, ICFP 2013]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4383" y="3551739"/>
            <a:ext cx="7959230" cy="76944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Get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Find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n s :: 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Index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n o s),         </a:t>
            </a:r>
            <a:endParaRPr lang="en-US" sz="22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200" dirty="0" smtClean="0">
                <a:latin typeface="Consolas" charset="0"/>
                <a:ea typeface="Consolas" charset="0"/>
                <a:cs typeface="Consolas" charset="0"/>
              </a:rPr>
              <a:t>      t 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~ </a:t>
            </a:r>
            <a:r>
              <a:rPr lang="en-US" sz="22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o) =&gt; 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Has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n (</a:t>
            </a:r>
            <a:r>
              <a:rPr lang="en-US" sz="22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s) t </a:t>
            </a:r>
            <a:r>
              <a:rPr lang="en-US" sz="22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</a:t>
            </a:r>
          </a:p>
        </p:txBody>
      </p:sp>
    </p:spTree>
    <p:extLst>
      <p:ext uri="{BB962C8B-B14F-4D97-AF65-F5344CB8AC3E}">
        <p14:creationId xmlns:p14="http://schemas.microsoft.com/office/powerpoint/2010/main" val="100837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28650" y="4578844"/>
            <a:ext cx="5292378" cy="1655762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Zapfino" charset="0"/>
                <a:ea typeface="Zapfino" charset="0"/>
                <a:cs typeface="Zapfino" charset="0"/>
              </a:rPr>
              <a:t>Double-duty data</a:t>
            </a:r>
            <a:endParaRPr lang="en-US" sz="2400" dirty="0">
              <a:latin typeface="Zapfino" charset="0"/>
              <a:ea typeface="Zapfino" charset="0"/>
              <a:cs typeface="Zapfino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We can use the same data for compile time and runtime computation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0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this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8650" y="1175657"/>
            <a:ext cx="7886700" cy="1678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91440" rIns="91440" bIns="9144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U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Nil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'[]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(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Symbol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'(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3048000"/>
            <a:ext cx="7886700" cy="195648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91440" rIns="91440" bIns="9144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 d =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@"b" "</a:t>
            </a:r>
            <a:r>
              <a:rPr lang="en-US" sz="20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Regexp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"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@"d" ["</a:t>
            </a:r>
            <a:r>
              <a:rPr lang="en-US" sz="20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", "popl17"]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@"e"  (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Just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sz="20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hs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")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 Nil</a:t>
            </a: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 show d 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{b="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Regexp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",d=["dth","popl17"],e=Just ".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hs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"}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997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Dependent types: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n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'(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-&gt;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n o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=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show n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++ "=" ++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o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 </a:t>
            </a:r>
            <a:endParaRPr lang="en-US" sz="2000" dirty="0" smtClean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    </a:t>
            </a:r>
            <a:endParaRPr lang="en-US" sz="2000" dirty="0" smtClean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Once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show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for String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show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for [String]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show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for Maybe String</a:t>
            </a:r>
            <a:endParaRPr lang="en-US" sz="2000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978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Singletons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75656"/>
            <a:ext cx="7886700" cy="5385781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type </a:t>
            </a:r>
            <a:r>
              <a:rPr lang="en-US" sz="2000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sz="20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= Sing</a:t>
            </a: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n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o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'(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-&gt;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n o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=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show n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++ "=" ++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o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 </a:t>
            </a:r>
            <a:endParaRPr lang="en-US" sz="2000" dirty="0" smtClean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o -&gt;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  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Once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show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for String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show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for [String]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show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for Maybe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endParaRPr lang="en-US" sz="2000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data instance Sing (o :: </a:t>
            </a:r>
            <a:r>
              <a:rPr lang="en-US" sz="2000" i="1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) where</a:t>
            </a:r>
          </a:p>
          <a:p>
            <a:pPr marL="0" indent="0">
              <a:buNone/>
            </a:pPr>
            <a:r>
              <a:rPr lang="en-US" sz="2000" i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i="1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SOnce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:: Sing Once</a:t>
            </a:r>
          </a:p>
          <a:p>
            <a:pPr marL="0" indent="0">
              <a:buNone/>
            </a:pPr>
            <a:r>
              <a:rPr lang="en-US" sz="2000" i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i="1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SOpt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 :: Sing Opt</a:t>
            </a:r>
          </a:p>
          <a:p>
            <a:pPr marL="0" indent="0">
              <a:buNone/>
            </a:pPr>
            <a:r>
              <a:rPr lang="en-US" sz="2000" i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i="1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SMany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:: Sing Many</a:t>
            </a:r>
            <a:endParaRPr lang="en-US" sz="2000" i="1" dirty="0">
              <a:solidFill>
                <a:schemeClr val="accent5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14575" y="5915106"/>
            <a:ext cx="33007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Singletons library </a:t>
            </a:r>
          </a:p>
          <a:p>
            <a:r>
              <a:rPr lang="en-US" dirty="0" smtClean="0"/>
              <a:t>[Eisenberg and Weirich, HS 2012]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68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Singletons are "</a:t>
            </a:r>
            <a:r>
              <a:rPr lang="en-US" dirty="0" err="1" smtClean="0"/>
              <a:t>easyish</a:t>
            </a:r>
            <a:r>
              <a:rPr lang="en-US" dirty="0" smtClean="0"/>
              <a:t>"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Uniform </a:t>
            </a:r>
            <a:r>
              <a:rPr lang="en-US" dirty="0"/>
              <a:t>type for </a:t>
            </a:r>
            <a:r>
              <a:rPr lang="en-US" dirty="0" smtClean="0"/>
              <a:t>all singletons, indexed by kinds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</a:t>
            </a:r>
          </a:p>
          <a:p>
            <a:pPr marL="0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a -&gt; b" </a:t>
            </a:r>
            <a:r>
              <a:rPr lang="en-US" dirty="0" smtClean="0"/>
              <a:t>is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"Sing a -&gt; b"</a:t>
            </a:r>
          </a:p>
          <a:p>
            <a:r>
              <a:rPr lang="en-US" dirty="0"/>
              <a:t>T</a:t>
            </a:r>
            <a:r>
              <a:rPr lang="en-US" dirty="0" smtClean="0"/>
              <a:t>ype class supplies Singletons via type inference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Boilerplate automated via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TemplateHaskell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Library provides </a:t>
            </a:r>
            <a:r>
              <a:rPr lang="en-US" dirty="0" err="1" smtClean="0"/>
              <a:t>singletonized</a:t>
            </a:r>
            <a:r>
              <a:rPr lang="en-US" dirty="0" smtClean="0"/>
              <a:t> operations </a:t>
            </a: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06421" y="1848530"/>
            <a:ext cx="4931158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dirty="0" smtClean="0">
                <a:latin typeface="Consolas" charset="0"/>
                <a:ea typeface="Consolas" charset="0"/>
                <a:cs typeface="Consolas" charset="0"/>
              </a:rPr>
              <a:t>type </a:t>
            </a:r>
            <a:r>
              <a:rPr lang="en-US" sz="32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Sing</a:t>
            </a:r>
            <a:r>
              <a:rPr lang="en-US" sz="3200" dirty="0" smtClean="0">
                <a:latin typeface="Consolas" charset="0"/>
                <a:ea typeface="Consolas" charset="0"/>
                <a:cs typeface="Consolas" charset="0"/>
              </a:rPr>
              <a:t> (a :: k) … </a:t>
            </a:r>
            <a:endParaRPr lang="en-US" sz="32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17880" y="3676310"/>
            <a:ext cx="5508239" cy="99617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lvl="0" defTabSz="9144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28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SingI</a:t>
            </a:r>
            <a:r>
              <a:rPr lang="en-US" sz="2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(a :: k) </a:t>
            </a:r>
            <a:r>
              <a:rPr lang="en-US" sz="28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</a:t>
            </a:r>
          </a:p>
          <a:p>
            <a:pPr lvl="0" defTabSz="9144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sz="28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sing </a:t>
            </a:r>
            <a:r>
              <a:rPr lang="en-US" sz="28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sz="2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Sing</a:t>
            </a:r>
            <a:r>
              <a:rPr lang="en-US" sz="28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33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What's next for GHC?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Richard Eisenberg's dissertation [2016] shows how to add a true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/>
              <a:t>type to GHC</a:t>
            </a:r>
          </a:p>
          <a:p>
            <a:r>
              <a:rPr lang="en-US" dirty="0" smtClean="0"/>
              <a:t>Semantics not difficult, singletons shows us what it will look like</a:t>
            </a:r>
          </a:p>
          <a:p>
            <a:r>
              <a:rPr lang="en-US" dirty="0" smtClean="0"/>
              <a:t>Real challenge is namespace issues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97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latin typeface="Zapfino" charset="0"/>
                <a:ea typeface="Zapfino" charset="0"/>
                <a:cs typeface="Zapfino" charset="0"/>
              </a:rPr>
              <a:t>Equivalence matters</a:t>
            </a:r>
            <a:endParaRPr lang="en-US" sz="2400" dirty="0">
              <a:latin typeface="Zapfino" charset="0"/>
              <a:ea typeface="Zapfino" charset="0"/>
              <a:cs typeface="Zapfino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Type checking depends on an expressive definition of  program equality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34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Dependent Haskell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set of compiler extensions for the GHC compiler that provides the ability to program as if the language had "dependent types"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90833" y="3200619"/>
            <a:ext cx="772451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{-# LANGUAGE </a:t>
            </a:r>
            <a:r>
              <a:rPr lang="en-US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DataKinds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TypeFamilies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PolyKinds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TypeInType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GADTs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RankNTypes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ScopedTypeVariables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TypeApplications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endParaRPr lang="en-US" dirty="0" smtClean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TemplateHaskell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UndecidableInstances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InstanceSigs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TypeSynonymInstances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TypeOperators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KindSignatures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MultiParamTypeClasses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FunctionalDependencies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TypeFamilyDependencies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AllowAmbiguousTypes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FlexibleContexts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FlexibleInstances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#-}</a:t>
            </a:r>
            <a:endParaRPr lang="en-US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831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 </a:t>
            </a:r>
            <a:r>
              <a:rPr lang="en-US" dirty="0" smtClean="0"/>
              <a:t>Expression datatype  (no indices)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data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 </a:t>
            </a: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where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         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l-GR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ε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accepts empty string)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Char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-&gt; R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accepts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single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char  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:: R -&gt; R -&gt; R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alternative r</a:t>
            </a:r>
            <a:r>
              <a:rPr lang="en-US" sz="2000" baseline="-25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1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|r</a:t>
            </a:r>
            <a:r>
              <a:rPr lang="en-US" sz="2000" baseline="-25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2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:: R -&gt; R -&gt; R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sequence  r</a:t>
            </a:r>
            <a:r>
              <a:rPr lang="en-US" sz="2000" baseline="-25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1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r</a:t>
            </a:r>
            <a:r>
              <a:rPr lang="en-US" sz="2000" baseline="-25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2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:: R -&gt; R     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iteration  r*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:: R          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 err="1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ϕ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(always fails)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>
                <a:latin typeface="Consolas"/>
                <a:ea typeface="Osaka"/>
                <a:cs typeface="Consolas"/>
              </a:rPr>
              <a:t>::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String -&gt;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String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-&gt;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>
                <a:latin typeface="Consolas"/>
                <a:ea typeface="Osaka"/>
                <a:cs typeface="Consolas"/>
              </a:rPr>
              <a:t>-&gt;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</a:t>
            </a:r>
            <a:endParaRPr lang="en-US" sz="2000" dirty="0">
              <a:solidFill>
                <a:srgbClr val="FF0000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:: R -&gt; R -&gt; R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   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 = r2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r1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r2   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r1 r2</a:t>
            </a: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95800" y="4312539"/>
            <a:ext cx="3285367" cy="7078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"Smart constructors" optimize </a:t>
            </a:r>
            <a:r>
              <a:rPr lang="en-US" sz="2000" dirty="0" err="1" smtClean="0"/>
              <a:t>regexp</a:t>
            </a:r>
            <a:r>
              <a:rPr lang="en-US" sz="2000" dirty="0" smtClean="0"/>
              <a:t> creation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Regexps</a:t>
            </a:r>
            <a:r>
              <a:rPr lang="en-US" dirty="0" smtClean="0"/>
              <a:t> with </a:t>
            </a:r>
            <a:r>
              <a:rPr lang="en-US" dirty="0" smtClean="0"/>
              <a:t>type indices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data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where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Empty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Char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Empty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s1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(Alt s1 s2)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s1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(Merge s1 s2)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</a:t>
            </a:r>
            <a:endParaRPr lang="en-US" sz="2000" dirty="0" smtClean="0">
              <a:solidFill>
                <a:schemeClr val="accent5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Π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n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String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(Merge (One n) s)</a:t>
            </a:r>
          </a:p>
          <a:p>
            <a:pPr>
              <a:spcBef>
                <a:spcPts val="200"/>
              </a:spcBef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s1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(Merge s1 s2)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r1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r2   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r1 r2</a:t>
            </a: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30594" y="4151871"/>
            <a:ext cx="45576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needs </a:t>
            </a:r>
            <a:r>
              <a:rPr lang="en-US" sz="2000" dirty="0" err="1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:: </a:t>
            </a:r>
            <a:r>
              <a:rPr lang="en-US" sz="2000" dirty="0" err="1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forall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s. R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30594" y="4753429"/>
            <a:ext cx="44165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Merge Empty s2 ~ s2  by </a:t>
            </a:r>
            <a:r>
              <a:rPr lang="en-US" sz="2000" dirty="0" err="1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def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Merge s1 Empty ~ s1  by </a:t>
            </a:r>
            <a:r>
              <a:rPr lang="en-US" sz="2000" dirty="0" err="1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def</a:t>
            </a:r>
            <a:endParaRPr 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550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Regexps</a:t>
            </a:r>
            <a:r>
              <a:rPr lang="en-US" dirty="0" smtClean="0"/>
              <a:t> with </a:t>
            </a:r>
            <a:r>
              <a:rPr lang="en-US" dirty="0" smtClean="0"/>
              <a:t>types and proofs?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9"/>
            <a:ext cx="8229599" cy="1586092"/>
          </a:xfr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>
                <a:latin typeface="Consolas"/>
                <a:ea typeface="Osaka"/>
                <a:cs typeface="Consolas"/>
              </a:rPr>
              <a:t>s -&gt; R (Repeat 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>
                <a:latin typeface="Consolas"/>
                <a:ea typeface="Osaka"/>
                <a:cs typeface="Consolas"/>
              </a:rPr>
              <a:t>  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need: Repeat Empty ~ Empty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rstar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r) </a:t>
            </a:r>
            <a:r>
              <a:rPr lang="en-US" sz="2000" dirty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  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-- oops!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rstar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         </a:t>
            </a:r>
            <a:r>
              <a:rPr lang="en-US" sz="2000" dirty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</a:t>
            </a: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8650" y="3048000"/>
            <a:ext cx="62504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• </a:t>
            </a:r>
            <a:r>
              <a:rPr lang="en-US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Could not deduce: Repeat s ~ s      </a:t>
            </a:r>
            <a:endParaRPr lang="en-US" sz="2000" dirty="0" smtClean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  from </a:t>
            </a:r>
            <a:r>
              <a:rPr lang="en-US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the context: s ~ Repeat s1        </a:t>
            </a:r>
            <a:endParaRPr lang="en-US" sz="2000" dirty="0" smtClean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00100" y="4029075"/>
            <a:ext cx="802739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Tw Cen MT" charset="0"/>
                <a:ea typeface="Tw Cen MT" charset="0"/>
                <a:cs typeface="Tw Cen MT" charset="0"/>
              </a:rPr>
              <a:t>Need to know that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Repeat (Repeat s1) ~ Repeat s1</a:t>
            </a:r>
            <a:endParaRPr lang="en-US" sz="28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 smtClean="0">
                <a:latin typeface="Tw Cen MT" charset="0"/>
                <a:ea typeface="Tw Cen MT" charset="0"/>
                <a:cs typeface="Tw Cen MT" charset="0"/>
              </a:rPr>
              <a:t>Not true by definition.</a:t>
            </a:r>
            <a:endParaRPr lang="en-US" sz="2800" dirty="0">
              <a:latin typeface="Tw Cen MT" charset="0"/>
              <a:ea typeface="Tw Cen MT" charset="0"/>
              <a:cs typeface="Tw Cen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85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Equality constraints solve 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75657"/>
            <a:ext cx="7886700" cy="5496992"/>
          </a:xfr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class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(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Repeat s ~ Repeat (Repeat s)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 </a:t>
            </a:r>
            <a:r>
              <a:rPr lang="en-US" sz="2000" dirty="0">
                <a:latin typeface="Consolas"/>
                <a:ea typeface="Osaka"/>
                <a:cs typeface="Consolas"/>
              </a:rPr>
              <a:t>=&gt;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(s </a:t>
            </a:r>
            <a:r>
              <a:rPr lang="en-US" sz="2000" dirty="0">
                <a:latin typeface="Consolas"/>
                <a:ea typeface="Osaka"/>
                <a:cs typeface="Consolas"/>
              </a:rPr>
              <a:t>:: U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instance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'[]</a:t>
            </a:r>
          </a:p>
          <a:p>
            <a:pPr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instance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Wf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s) =&gt;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(n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:</a:t>
            </a:r>
            <a:r>
              <a:rPr lang="en-US" sz="2000" dirty="0">
                <a:latin typeface="Consolas"/>
                <a:ea typeface="Osaka"/>
                <a:cs typeface="Consolas"/>
              </a:rPr>
              <a:t> 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data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 s </a:t>
            </a:r>
            <a:r>
              <a:rPr lang="en-US" sz="20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where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:: R Empty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::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Char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-&gt; R Empty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:: 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s1, </a:t>
            </a:r>
            <a:r>
              <a:rPr lang="en-US" sz="20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s2) =&gt;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       R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s1 -&gt; R s2 -&gt; R (Union s1 s2)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::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s1, 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s2) =&gt; </a:t>
            </a:r>
            <a:endParaRPr lang="en-US" sz="2000" dirty="0" smtClean="0">
              <a:solidFill>
                <a:srgbClr val="FF0000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       R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s1 -&gt; R s2 -&gt; R (Union s1 s2)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::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s)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=&gt;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 -&gt; R s 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:: R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</a:t>
            </a:r>
          </a:p>
          <a:p>
            <a:pPr>
              <a:spcBef>
                <a:spcPts val="200"/>
              </a:spcBef>
              <a:buNone/>
            </a:pPr>
            <a:endParaRPr lang="en-US" sz="2000" dirty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 =&gt;</a:t>
            </a:r>
            <a:r>
              <a:rPr lang="en-US" sz="2000" dirty="0">
                <a:latin typeface="Consolas"/>
                <a:ea typeface="Osaka"/>
                <a:cs typeface="Consolas"/>
              </a:rPr>
              <a:t> R s -&gt; R (Repeat 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s1) 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s1  </a:t>
            </a:r>
          </a:p>
          <a:p>
            <a:pPr>
              <a:buNone/>
            </a:pP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62013" y="1667579"/>
            <a:ext cx="2992966" cy="7078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Get Haskell to prove</a:t>
            </a:r>
          </a:p>
          <a:p>
            <a:r>
              <a:rPr lang="en-US" sz="2000" dirty="0" smtClean="0"/>
              <a:t>this property for </a:t>
            </a:r>
            <a:r>
              <a:rPr lang="en-US" sz="2000" dirty="0" smtClean="0"/>
              <a:t>us</a:t>
            </a:r>
            <a:endParaRPr lang="en-US" sz="20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5462013" y="2531993"/>
            <a:ext cx="2992966" cy="7078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Make sure it is available for all indices we use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601993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918907"/>
            <a:ext cx="7886700" cy="2852737"/>
          </a:xfrm>
        </p:spPr>
        <p:txBody>
          <a:bodyPr>
            <a:normAutofit/>
          </a:bodyPr>
          <a:lstStyle/>
          <a:p>
            <a:r>
              <a:rPr lang="en-US" dirty="0" err="1" smtClean="0"/>
              <a:t>Submatching</a:t>
            </a:r>
            <a:r>
              <a:rPr lang="en-US" dirty="0" smtClean="0"/>
              <a:t> using </a:t>
            </a:r>
            <a:br>
              <a:rPr lang="en-US" dirty="0" smtClean="0"/>
            </a:br>
            <a:r>
              <a:rPr lang="en-US" dirty="0" err="1" smtClean="0"/>
              <a:t>Brzozowski</a:t>
            </a:r>
            <a:r>
              <a:rPr lang="en-US" dirty="0" smtClean="0"/>
              <a:t> </a:t>
            </a:r>
            <a:r>
              <a:rPr lang="en-US" dirty="0"/>
              <a:t>D</a:t>
            </a:r>
            <a:r>
              <a:rPr lang="en-US" dirty="0" smtClean="0"/>
              <a:t>erivatives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222653" cy="1500187"/>
          </a:xfrm>
        </p:spPr>
        <p:txBody>
          <a:bodyPr/>
          <a:lstStyle/>
          <a:p>
            <a:pPr marL="0" lvl="1">
              <a:spcBef>
                <a:spcPts val="1000"/>
              </a:spcBef>
            </a:pPr>
            <a:r>
              <a:rPr lang="en-US" smtClean="0"/>
              <a:t>Based </a:t>
            </a:r>
            <a:r>
              <a:rPr lang="en-US" dirty="0"/>
              <a:t>on "Martin </a:t>
            </a:r>
            <a:r>
              <a:rPr lang="en-US" dirty="0" err="1"/>
              <a:t>Sulzmann</a:t>
            </a:r>
            <a:r>
              <a:rPr lang="en-US" dirty="0"/>
              <a:t>, Kenny </a:t>
            </a:r>
            <a:r>
              <a:rPr lang="en-US" dirty="0" err="1"/>
              <a:t>Zhuo</a:t>
            </a:r>
            <a:r>
              <a:rPr lang="en-US" dirty="0"/>
              <a:t> Ming Lu. </a:t>
            </a:r>
            <a:r>
              <a:rPr lang="en-US" i="1" dirty="0"/>
              <a:t>Regular expression sub-matching using partial derivatives</a:t>
            </a:r>
            <a:r>
              <a:rPr lang="en-US" i="1" dirty="0" smtClean="0"/>
              <a:t>.</a:t>
            </a:r>
            <a:r>
              <a:rPr lang="en-US" dirty="0" smtClean="0"/>
              <a:t>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71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Regexp</a:t>
            </a:r>
            <a:r>
              <a:rPr lang="en-US" dirty="0" smtClean="0"/>
              <a:t> Derivatives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r 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= [re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|....|]  --matches any 4 chars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r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'P'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...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it 'O'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..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it 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'P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'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it 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'L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'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endParaRPr lang="en-US" sz="2400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nullable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it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True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698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Regexp</a:t>
            </a:r>
            <a:r>
              <a:rPr lang="en-US" dirty="0" smtClean="0"/>
              <a:t> derivative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 [re|(?P&lt;b&gt;..)(?P&lt;a&gt;..)|]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'P'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b:"P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"&gt;.)(?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P&lt;a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&gt;..)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it 'O'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b:"PO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)(?P&lt;a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&gt;..)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it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b:"PO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)(?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a:"P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"&gt;.)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it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b:"PO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)(?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a:"PL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extract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it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Just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{a="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PL",b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="PO"}</a:t>
            </a:r>
          </a:p>
        </p:txBody>
      </p:sp>
    </p:spTree>
    <p:extLst>
      <p:ext uri="{BB962C8B-B14F-4D97-AF65-F5344CB8AC3E}">
        <p14:creationId xmlns:p14="http://schemas.microsoft.com/office/powerpoint/2010/main" val="31494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2" y="1157108"/>
            <a:ext cx="8229599" cy="52728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36" tIns="45718" rIns="91436" bIns="45718" rtlCol="0">
            <a:noAutofit/>
          </a:bodyPr>
          <a:lstStyle/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Color = R | B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Tree  = E | T Tree A Tree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:: Tree -&gt; A -&gt; Tree                   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s x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s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</a:t>
            </a:r>
            <a:r>
              <a:rPr kumimoji="0" 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where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E = T R E x 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ins s@(T color a y b)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&lt;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(ins a) y b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&gt;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a y (ins b)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otherwise = s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(T _ a x b) = T B a x b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 Expression </a:t>
            </a:r>
            <a:r>
              <a:rPr lang="en-US" dirty="0" smtClean="0"/>
              <a:t>Derivatives w/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match :: R -&gt; String -&gt; Bool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match r w =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extract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foldl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 w)</a:t>
            </a:r>
          </a:p>
          <a:p>
            <a:pPr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>
                <a:latin typeface="Consolas"/>
                <a:ea typeface="Osaka"/>
                <a:cs typeface="Consolas"/>
              </a:rPr>
              <a:t>-&gt; Char -&gt; R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s)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| c == s 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rempty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1 </a:t>
            </a:r>
            <a:r>
              <a:rPr lang="en-US" sz="2000" dirty="0">
                <a:latin typeface="Consolas"/>
                <a:ea typeface="Osaka"/>
                <a:cs typeface="Consolas"/>
              </a:rPr>
              <a:t>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=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ralt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r2)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   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markEmpty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r1)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))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r1 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r1 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r)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 c)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n w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r) c </a:t>
            </a:r>
            <a:r>
              <a:rPr lang="en-US" sz="2000" dirty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n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(w ++ [c])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_        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15449" y="2101568"/>
            <a:ext cx="2723533" cy="132343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Smart constructors optimize new </a:t>
            </a:r>
            <a:r>
              <a:rPr lang="en-US" sz="2000" dirty="0" err="1" smtClean="0"/>
              <a:t>regexp</a:t>
            </a:r>
            <a:endParaRPr lang="en-US" sz="2000" dirty="0" smtClean="0"/>
          </a:p>
          <a:p>
            <a:r>
              <a:rPr lang="en-US" sz="2000" dirty="0" smtClean="0"/>
              <a:t>on the </a:t>
            </a:r>
            <a:r>
              <a:rPr lang="en-US" sz="2000" dirty="0" smtClean="0"/>
              <a:t>fly, only keeping</a:t>
            </a:r>
            <a:r>
              <a:rPr lang="en-US" sz="2000" dirty="0"/>
              <a:t> </a:t>
            </a:r>
            <a:r>
              <a:rPr lang="en-US" sz="2000" dirty="0" smtClean="0"/>
              <a:t>marked strings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9937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Derivatives with types, almost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s =&gt;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-&gt; Char -&gt; R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s</a:t>
            </a:r>
            <a:endParaRPr lang="en-US" sz="2000" dirty="0" smtClean="0">
              <a:solidFill>
                <a:srgbClr val="FF0000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s)    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|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== s </a:t>
            </a:r>
            <a:r>
              <a:rPr lang="en-US" sz="2000" dirty="0">
                <a:latin typeface="Consolas"/>
                <a:ea typeface="Osaka"/>
                <a:cs typeface="Consolas"/>
              </a:rPr>
              <a:t>=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rempty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r1 </a:t>
            </a:r>
            <a:r>
              <a:rPr lang="en-US" sz="2000" dirty="0">
                <a:latin typeface="Consolas"/>
                <a:ea typeface="Osaka"/>
                <a:cs typeface="Consolas"/>
              </a:rPr>
              <a:t>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r1 c) r2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)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needs: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 ~ Alt s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markEmpty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r1)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))</a:t>
            </a:r>
            <a:endParaRPr lang="en-US" sz="2000" dirty="0">
              <a:solidFill>
                <a:srgbClr val="FF0000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r1 r2)  c 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r1 r2)  c 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r)     c = 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 c)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-- needs: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Merge s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(Repeat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s)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~ Repeat s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n w r) c 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n (w ++ [c])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_             c 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Rvoid</a:t>
            </a: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62772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~ Alt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 s, 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  Merge 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(Repeat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s)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~ Repeat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s,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  Repeat 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~ Repeat (Repeat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s)) =&gt; 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:: U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'[]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WfOcc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o,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s) =&gt;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('(n, o)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(o ~ Max o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o)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=&gt;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WfOcc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(o ::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WfOcc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Once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WfOcc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WfOcc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Many</a:t>
            </a:r>
            <a:endParaRPr lang="en-US" sz="2000" dirty="0" smtClean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05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</a:t>
            </a:r>
            <a:r>
              <a:rPr lang="en-US" dirty="0" smtClean="0"/>
              <a:t>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>
                <a:solidFill>
                  <a:schemeClr val="accent4"/>
                </a:solidFill>
              </a:rPr>
              <a:t>"What have you </a:t>
            </a:r>
            <a:r>
              <a:rPr lang="en-US" i="1" dirty="0" smtClean="0">
                <a:solidFill>
                  <a:schemeClr val="accent4"/>
                </a:solidFill>
              </a:rPr>
              <a:t>done </a:t>
            </a:r>
            <a:r>
              <a:rPr lang="en-US" i="1" dirty="0" smtClean="0">
                <a:solidFill>
                  <a:schemeClr val="accent4"/>
                </a:solidFill>
              </a:rPr>
              <a:t>to </a:t>
            </a:r>
            <a:r>
              <a:rPr lang="en-US" i="1" dirty="0" smtClean="0">
                <a:solidFill>
                  <a:schemeClr val="accent4"/>
                </a:solidFill>
              </a:rPr>
              <a:t>Haskell?"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Showcase </a:t>
            </a:r>
            <a:r>
              <a:rPr lang="en-US" dirty="0" smtClean="0"/>
              <a:t>~10 years </a:t>
            </a:r>
            <a:r>
              <a:rPr lang="en-US" dirty="0" smtClean="0"/>
              <a:t>of </a:t>
            </a:r>
            <a:r>
              <a:rPr lang="en-US" dirty="0" smtClean="0"/>
              <a:t>language </a:t>
            </a:r>
            <a:r>
              <a:rPr lang="en-US" dirty="0" smtClean="0"/>
              <a:t>extensions that </a:t>
            </a:r>
            <a:r>
              <a:rPr lang="en-US" dirty="0" smtClean="0"/>
              <a:t>conspire to make </a:t>
            </a:r>
            <a:r>
              <a:rPr lang="en-US" dirty="0" smtClean="0"/>
              <a:t>GHC </a:t>
            </a:r>
            <a:r>
              <a:rPr lang="en-US" dirty="0" smtClean="0"/>
              <a:t>"dependently-typed</a:t>
            </a:r>
            <a:r>
              <a:rPr lang="en-US" dirty="0" smtClean="0"/>
              <a:t>"</a:t>
            </a:r>
          </a:p>
          <a:p>
            <a:r>
              <a:rPr lang="en-US" i="1" dirty="0" smtClean="0">
                <a:solidFill>
                  <a:schemeClr val="accent4"/>
                </a:solidFill>
              </a:rPr>
              <a:t>"</a:t>
            </a:r>
            <a:r>
              <a:rPr lang="en-US" i="1" dirty="0" smtClean="0">
                <a:solidFill>
                  <a:schemeClr val="accent4"/>
                </a:solidFill>
              </a:rPr>
              <a:t>What about </a:t>
            </a:r>
            <a:r>
              <a:rPr lang="en-US" i="1" dirty="0" err="1" smtClean="0">
                <a:solidFill>
                  <a:schemeClr val="accent4"/>
                </a:solidFill>
              </a:rPr>
              <a:t>Agda</a:t>
            </a:r>
            <a:r>
              <a:rPr lang="en-US" i="1" dirty="0" smtClean="0">
                <a:solidFill>
                  <a:schemeClr val="accent4"/>
                </a:solidFill>
              </a:rPr>
              <a:t>? or Coq? or Idris? or …"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Showcase benefits </a:t>
            </a:r>
            <a:r>
              <a:rPr lang="en-US" dirty="0" smtClean="0"/>
              <a:t>of working </a:t>
            </a:r>
            <a:r>
              <a:rPr lang="en-US" dirty="0" smtClean="0"/>
              <a:t>on Dependent Types in </a:t>
            </a:r>
            <a:r>
              <a:rPr lang="en-US" dirty="0" smtClean="0"/>
              <a:t>context of </a:t>
            </a:r>
            <a:r>
              <a:rPr lang="en-US" dirty="0" smtClean="0"/>
              <a:t>the Haskell language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 err="1" smtClean="0"/>
              <a:t>TemplateHaskell</a:t>
            </a:r>
            <a:r>
              <a:rPr lang="en-US" dirty="0" smtClean="0"/>
              <a:t>, type inference, </a:t>
            </a:r>
            <a:r>
              <a:rPr lang="en-US" dirty="0"/>
              <a:t>type classes, industrial-strength </a:t>
            </a:r>
            <a:r>
              <a:rPr lang="en-US" dirty="0" smtClean="0"/>
              <a:t>compiler, </a:t>
            </a:r>
            <a:r>
              <a:rPr lang="en-US" dirty="0" smtClean="0"/>
              <a:t>awesome </a:t>
            </a:r>
            <a:r>
              <a:rPr lang="en-US" dirty="0" smtClean="0"/>
              <a:t>collaborators</a:t>
            </a:r>
            <a:r>
              <a:rPr lang="en-US" dirty="0" smtClean="0"/>
              <a:t>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13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GHC's take on proofs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Compile-time proofs</a:t>
            </a:r>
          </a:p>
          <a:p>
            <a:pPr lvl="1"/>
            <a:r>
              <a:rPr lang="en-US" dirty="0" smtClean="0"/>
              <a:t>Type-level function based proof (i.e. Find) work best when the argument is concretely known at compile time</a:t>
            </a:r>
          </a:p>
          <a:p>
            <a:pPr lvl="1"/>
            <a:r>
              <a:rPr lang="en-US" dirty="0" smtClean="0"/>
              <a:t>Class like </a:t>
            </a:r>
            <a:r>
              <a:rPr lang="en-US" dirty="0" err="1" smtClean="0"/>
              <a:t>Wf</a:t>
            </a:r>
            <a:r>
              <a:rPr lang="en-US" dirty="0" smtClean="0"/>
              <a:t> works for properties about a single variable, with simple inductive proof</a:t>
            </a:r>
          </a:p>
          <a:p>
            <a:r>
              <a:rPr lang="en-US" dirty="0" smtClean="0"/>
              <a:t>Runtime proofs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xpress properties using GADTs, and prove them via functions, but with a runtime cost</a:t>
            </a:r>
          </a:p>
          <a:p>
            <a:pPr lvl="1"/>
            <a:r>
              <a:rPr lang="en-US" dirty="0" smtClean="0"/>
              <a:t>Creating these proofs is tedious without tactics or IDE support</a:t>
            </a:r>
          </a:p>
          <a:p>
            <a:r>
              <a:rPr lang="en-US" dirty="0" smtClean="0"/>
              <a:t>What's next?  More automated theorem proving! </a:t>
            </a:r>
          </a:p>
          <a:p>
            <a:pPr lvl="1"/>
            <a:r>
              <a:rPr lang="en-US" dirty="0" err="1"/>
              <a:t>Vilhelm</a:t>
            </a:r>
            <a:r>
              <a:rPr lang="en-US" dirty="0"/>
              <a:t> </a:t>
            </a:r>
            <a:r>
              <a:rPr lang="en-US" dirty="0" err="1" smtClean="0"/>
              <a:t>Sjoberg's</a:t>
            </a:r>
            <a:r>
              <a:rPr lang="en-US" dirty="0" smtClean="0"/>
              <a:t> dissertation [2015] </a:t>
            </a:r>
            <a:r>
              <a:rPr lang="en-US" dirty="0"/>
              <a:t>integrates congruence closure algorithm with full-spectrum dependent </a:t>
            </a:r>
            <a:r>
              <a:rPr lang="en-US" dirty="0" smtClean="0"/>
              <a:t>types</a:t>
            </a:r>
          </a:p>
          <a:p>
            <a:pPr lvl="1"/>
            <a:r>
              <a:rPr lang="en-US" dirty="0" smtClean="0"/>
              <a:t>Type-checker plugins allow solvers to help [</a:t>
            </a:r>
            <a:r>
              <a:rPr lang="en-US" dirty="0" err="1" smtClean="0"/>
              <a:t>Diatchki</a:t>
            </a:r>
            <a:r>
              <a:rPr lang="en-US" dirty="0" smtClean="0"/>
              <a:t>, HS 2015]</a:t>
            </a:r>
          </a:p>
        </p:txBody>
      </p:sp>
    </p:spTree>
    <p:extLst>
      <p:ext uri="{BB962C8B-B14F-4D97-AF65-F5344CB8AC3E}">
        <p14:creationId xmlns:p14="http://schemas.microsoft.com/office/powerpoint/2010/main" val="1620831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Four Features of Dependently Typed Programs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Types compute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>
                <a:latin typeface="Zapfino" charset="0"/>
                <a:ea typeface="Zapfino" charset="0"/>
                <a:cs typeface="Zapfino" charset="0"/>
              </a:rPr>
              <a:t>I</a:t>
            </a: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ndices constrain values</a:t>
            </a:r>
            <a:endParaRPr lang="en-US" sz="3200" dirty="0" smtClean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Double-duty data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Equivalence matters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895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i="1" dirty="0"/>
              <a:t>Thanks to: </a:t>
            </a:r>
            <a:r>
              <a:rPr lang="en-US" sz="2000" dirty="0"/>
              <a:t>Simon Peyton Jones, </a:t>
            </a:r>
            <a:r>
              <a:rPr lang="en-US" sz="2000" dirty="0" err="1"/>
              <a:t>Dimitrios</a:t>
            </a:r>
            <a:r>
              <a:rPr lang="en-US" sz="2000" dirty="0"/>
              <a:t> </a:t>
            </a:r>
            <a:r>
              <a:rPr lang="en-US" sz="2000" dirty="0" err="1"/>
              <a:t>Vytiniotis</a:t>
            </a:r>
            <a:r>
              <a:rPr lang="en-US" sz="2000" dirty="0"/>
              <a:t>, Richard Eisenberg, Brent </a:t>
            </a:r>
            <a:r>
              <a:rPr lang="en-US" sz="2000" dirty="0" err="1"/>
              <a:t>Yorgey</a:t>
            </a:r>
            <a:r>
              <a:rPr lang="en-US" sz="2000" dirty="0"/>
              <a:t>, Geoffrey Washburn, </a:t>
            </a:r>
            <a:r>
              <a:rPr lang="en-US" sz="2000" dirty="0" err="1"/>
              <a:t>Vilhelm</a:t>
            </a:r>
            <a:r>
              <a:rPr lang="en-US" sz="2000" dirty="0"/>
              <a:t> </a:t>
            </a:r>
            <a:r>
              <a:rPr lang="en-US" sz="2000" dirty="0" err="1"/>
              <a:t>Sjoeberg</a:t>
            </a:r>
            <a:r>
              <a:rPr lang="en-US" sz="2000" dirty="0"/>
              <a:t>, </a:t>
            </a:r>
            <a:r>
              <a:rPr lang="en-US" sz="2000" dirty="0" err="1"/>
              <a:t>ChrisCasinghino</a:t>
            </a:r>
            <a:r>
              <a:rPr lang="en-US" sz="2000" dirty="0"/>
              <a:t> </a:t>
            </a:r>
            <a:r>
              <a:rPr lang="en-US" sz="2000" dirty="0" err="1" smtClean="0"/>
              <a:t>Conor</a:t>
            </a:r>
            <a:r>
              <a:rPr lang="en-US" sz="2000" dirty="0" smtClean="0"/>
              <a:t> </a:t>
            </a:r>
            <a:r>
              <a:rPr lang="en-US" sz="2000" dirty="0"/>
              <a:t>McBride, Adam Gundry, </a:t>
            </a:r>
            <a:r>
              <a:rPr lang="en-US" sz="2000" dirty="0" err="1"/>
              <a:t>Iavor</a:t>
            </a:r>
            <a:r>
              <a:rPr lang="en-US" sz="2000" dirty="0"/>
              <a:t> </a:t>
            </a:r>
            <a:r>
              <a:rPr lang="en-US" sz="2000" dirty="0" err="1"/>
              <a:t>Diatchki</a:t>
            </a:r>
            <a:r>
              <a:rPr lang="en-US" sz="2000" dirty="0"/>
              <a:t>, Julien Cretin, </a:t>
            </a:r>
            <a:r>
              <a:rPr lang="en-US" sz="2000" dirty="0" smtClean="0"/>
              <a:t>José </a:t>
            </a:r>
            <a:r>
              <a:rPr lang="en-US" sz="2000" dirty="0"/>
              <a:t>Pedro </a:t>
            </a:r>
            <a:r>
              <a:rPr lang="en-US" sz="2000" dirty="0" err="1"/>
              <a:t>Magalhães</a:t>
            </a:r>
            <a:r>
              <a:rPr lang="en-US" sz="2000" dirty="0" smtClean="0"/>
              <a:t>, NSF</a:t>
            </a:r>
            <a:endParaRPr lang="en-US" sz="2000" dirty="0">
              <a:latin typeface="Tw Cen MT" charset="0"/>
              <a:ea typeface="Tw Cen MT" charset="0"/>
              <a:cs typeface="Tw Cen M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94021" y="961869"/>
            <a:ext cx="627723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Tw Cen MT" charset="0"/>
                <a:ea typeface="Tw Cen MT" charset="0"/>
                <a:cs typeface="Tw Cen MT" charset="0"/>
              </a:rPr>
              <a:t>Conclusion:</a:t>
            </a:r>
            <a:r>
              <a:rPr lang="en-US" sz="3200" dirty="0">
                <a:solidFill>
                  <a:schemeClr val="bg1"/>
                </a:solidFill>
                <a:latin typeface="Tw Cen MT" charset="0"/>
                <a:ea typeface="Tw Cen MT" charset="0"/>
                <a:cs typeface="Tw Cen MT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Tw Cen MT" charset="0"/>
                <a:ea typeface="Tw Cen MT" charset="0"/>
                <a:cs typeface="Tw Cen MT" charset="0"/>
              </a:rPr>
              <a:t> GHC is in a novel &amp; fascinating part of the design space of dependently typed languages. thanks to many. </a:t>
            </a:r>
          </a:p>
          <a:p>
            <a:endParaRPr lang="en-US" sz="3200" dirty="0">
              <a:solidFill>
                <a:schemeClr val="bg1"/>
              </a:solidFill>
              <a:latin typeface="Tw Cen MT" charset="0"/>
              <a:ea typeface="Tw Cen MT" charset="0"/>
              <a:cs typeface="Tw Cen MT" charset="0"/>
            </a:endParaRPr>
          </a:p>
          <a:p>
            <a:r>
              <a:rPr lang="en-US" sz="3200" smtClean="0">
                <a:solidFill>
                  <a:schemeClr val="bg1"/>
                </a:solidFill>
                <a:latin typeface="Tw Cen MT" charset="0"/>
                <a:ea typeface="Tw Cen MT" charset="0"/>
                <a:cs typeface="Tw Cen MT" charset="0"/>
              </a:rPr>
              <a:t>And </a:t>
            </a:r>
            <a:r>
              <a:rPr lang="en-US" sz="3200" dirty="0" smtClean="0">
                <a:solidFill>
                  <a:schemeClr val="bg1"/>
                </a:solidFill>
                <a:latin typeface="Tw Cen MT" charset="0"/>
                <a:ea typeface="Tw Cen MT" charset="0"/>
                <a:cs typeface="Tw Cen MT" charset="0"/>
              </a:rPr>
              <a:t>more to come!</a:t>
            </a:r>
          </a:p>
        </p:txBody>
      </p:sp>
    </p:spTree>
    <p:extLst>
      <p:ext uri="{BB962C8B-B14F-4D97-AF65-F5344CB8AC3E}">
        <p14:creationId xmlns:p14="http://schemas.microsoft.com/office/powerpoint/2010/main" val="1963417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dirty="0" smtClean="0"/>
              <a:t>     </a:t>
            </a:r>
            <a:r>
              <a:rPr lang="en-US" sz="2800" dirty="0" smtClean="0"/>
              <a:t>Haskell programmers can use dependent types*</a:t>
            </a:r>
          </a:p>
          <a:p>
            <a:pPr>
              <a:buNone/>
            </a:pPr>
            <a:r>
              <a:rPr lang="en-US" sz="2800" dirty="0" smtClean="0"/>
              <a:t>     … and we’re actively working on the *</a:t>
            </a:r>
          </a:p>
          <a:p>
            <a:pPr>
              <a:buNone/>
            </a:pPr>
            <a:r>
              <a:rPr lang="en-US" sz="2800" dirty="0" smtClean="0"/>
              <a:t>     … but it is exciting to think about how </a:t>
            </a:r>
            <a:r>
              <a:rPr lang="en-US" sz="2800" i="1" dirty="0" smtClean="0"/>
              <a:t>dependent</a:t>
            </a:r>
            <a:r>
              <a:rPr lang="en-US" sz="2800" dirty="0" smtClean="0"/>
              <a:t>-		   		type structure can help design programs</a:t>
            </a:r>
          </a:p>
          <a:p>
            <a:endParaRPr lang="en-US" dirty="0" smtClean="0"/>
          </a:p>
          <a:p>
            <a:pPr>
              <a:buNone/>
            </a:pPr>
            <a:endParaRPr lang="en-US" i="1" dirty="0" smtClean="0"/>
          </a:p>
          <a:p>
            <a:pPr>
              <a:buNone/>
            </a:pPr>
            <a:r>
              <a:rPr lang="en-US" i="1" dirty="0" smtClean="0"/>
              <a:t>     Thanks to: </a:t>
            </a:r>
            <a:r>
              <a:rPr lang="en-US" dirty="0" smtClean="0"/>
              <a:t>Simon Peyton Jones, </a:t>
            </a:r>
            <a:r>
              <a:rPr lang="en-US" dirty="0" err="1" smtClean="0"/>
              <a:t>Dimitrios</a:t>
            </a:r>
            <a:r>
              <a:rPr lang="en-US" dirty="0" smtClean="0"/>
              <a:t> </a:t>
            </a:r>
            <a:r>
              <a:rPr lang="en-US" dirty="0" err="1" smtClean="0"/>
              <a:t>Vytiniotis</a:t>
            </a:r>
            <a:r>
              <a:rPr lang="en-US" dirty="0" smtClean="0"/>
              <a:t>, Richard Eisenberg, Brent </a:t>
            </a:r>
            <a:r>
              <a:rPr lang="en-US" dirty="0" err="1" smtClean="0"/>
              <a:t>Yorgey</a:t>
            </a:r>
            <a:r>
              <a:rPr lang="en-US" dirty="0" smtClean="0"/>
              <a:t>, Geoffrey Washburn, </a:t>
            </a:r>
            <a:r>
              <a:rPr lang="en-US" dirty="0" err="1" smtClean="0"/>
              <a:t>Conor</a:t>
            </a:r>
            <a:r>
              <a:rPr lang="en-US" dirty="0" smtClean="0"/>
              <a:t> McBride, Adam Gundry, </a:t>
            </a:r>
            <a:r>
              <a:rPr lang="en-US" dirty="0" err="1" smtClean="0"/>
              <a:t>Iavor</a:t>
            </a:r>
            <a:r>
              <a:rPr lang="en-US" dirty="0" smtClean="0"/>
              <a:t> </a:t>
            </a:r>
            <a:r>
              <a:rPr lang="en-US" dirty="0" err="1" smtClean="0"/>
              <a:t>Diatchki</a:t>
            </a:r>
            <a:r>
              <a:rPr lang="en-US" dirty="0" smtClean="0"/>
              <a:t>, </a:t>
            </a:r>
            <a:r>
              <a:rPr lang="en-US" dirty="0" err="1" smtClean="0"/>
              <a:t>Julien</a:t>
            </a:r>
            <a:r>
              <a:rPr lang="en-US" dirty="0" smtClean="0"/>
              <a:t> Cretin, José Pedro </a:t>
            </a:r>
            <a:r>
              <a:rPr lang="en-US" dirty="0" err="1" smtClean="0"/>
              <a:t>Magalhães</a:t>
            </a:r>
            <a:r>
              <a:rPr lang="en-US" dirty="0" smtClean="0"/>
              <a:t>, David </a:t>
            </a:r>
            <a:r>
              <a:rPr lang="en-US" dirty="0" err="1" smtClean="0"/>
              <a:t>Darais</a:t>
            </a:r>
            <a:r>
              <a:rPr lang="en-US" dirty="0" smtClean="0"/>
              <a:t>, Dan Licata, Chris </a:t>
            </a:r>
            <a:r>
              <a:rPr lang="en-US" dirty="0" err="1" smtClean="0"/>
              <a:t>Okasaki</a:t>
            </a:r>
            <a:r>
              <a:rPr lang="en-US" dirty="0" smtClean="0"/>
              <a:t>, Matt Might, NSF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     http://</a:t>
            </a:r>
            <a:r>
              <a:rPr lang="en-US" dirty="0" err="1" smtClean="0"/>
              <a:t>www.github.com/sweirich/dth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821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13511" y="3150973"/>
            <a:ext cx="564578" cy="87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Zapfino" charset="0"/>
                <a:ea typeface="Zapfino" charset="0"/>
                <a:cs typeface="Zapfino" charset="0"/>
              </a:rPr>
              <a:t>fin</a:t>
            </a:r>
            <a:endParaRPr lang="en-US" dirty="0">
              <a:latin typeface="Zapfino" charset="0"/>
              <a:ea typeface="Zapfino" charset="0"/>
              <a:cs typeface="Zapfi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51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2" y="1157108"/>
            <a:ext cx="8229599" cy="52728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36" tIns="45718" rIns="91436" bIns="45718" rtlCol="0">
            <a:noAutofit/>
          </a:bodyPr>
          <a:lstStyle/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Color = R | B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Tree  = E | T Tree A Tree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:: Tree -&gt; A -&gt; Tree                   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s x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s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</a:t>
            </a:r>
            <a:r>
              <a:rPr kumimoji="0" 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where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E = T R E x 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ins s@(T color a y b)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&lt;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(ins a) y b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&gt;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a y (ins b)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otherwise = s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(T _ a x b) = T B a x b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Derivatives </a:t>
            </a:r>
            <a:r>
              <a:rPr lang="en-US" smtClean="0"/>
              <a:t>with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 =&gt;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 s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-&gt; Char -&gt; R s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s)     c =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if c == s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then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else 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c = 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r2)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c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|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nullable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= 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r1 c) r2) r1'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where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' =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markEmpty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r1) 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r2 c)</a:t>
            </a: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r2)  c =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c)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r2</a:t>
            </a: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r2)  c =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c) 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r)     c 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r c) 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r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Rvoid</a:t>
            </a:r>
            <a:r>
              <a:rPr lang="en-US" sz="2000" dirty="0">
                <a:latin typeface="Consolas"/>
                <a:ea typeface="Osaka"/>
                <a:cs typeface="Consolas"/>
              </a:rPr>
              <a:t>         c =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latin typeface="Consolas"/>
                <a:ea typeface="Osaka"/>
                <a:cs typeface="Consolas"/>
              </a:rPr>
              <a:t> n w r) c 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latin typeface="Consolas"/>
                <a:ea typeface="Osaka"/>
                <a:cs typeface="Consolas"/>
              </a:rPr>
              <a:t> n (w ++ [c])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 c)</a:t>
            </a: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53687" y="2543343"/>
            <a:ext cx="2458493" cy="10156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Now type checker </a:t>
            </a:r>
          </a:p>
          <a:p>
            <a:r>
              <a:rPr lang="en-US" sz="2000" dirty="0" smtClean="0"/>
              <a:t>has access to</a:t>
            </a:r>
          </a:p>
          <a:p>
            <a:r>
              <a:rPr lang="en-US" sz="2000" dirty="0" smtClean="0"/>
              <a:t>s ~ Union s s</a:t>
            </a:r>
          </a:p>
        </p:txBody>
      </p:sp>
    </p:spTree>
    <p:extLst>
      <p:ext uri="{BB962C8B-B14F-4D97-AF65-F5344CB8AC3E}">
        <p14:creationId xmlns:p14="http://schemas.microsoft.com/office/powerpoint/2010/main" val="628526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2" y="1157108"/>
            <a:ext cx="8229599" cy="52728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36" tIns="45718" rIns="91436" bIns="45718" rtlCol="0">
            <a:noAutofit/>
          </a:bodyPr>
          <a:lstStyle/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Color = R | B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Tree  = E | T Tree A Tree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:: Tree -&gt; A -&gt; Tree                   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s x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s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</a:t>
            </a:r>
            <a:r>
              <a:rPr kumimoji="0" 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where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E = T R E x 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ins s@(T color a y b)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&lt;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(ins a) y b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&gt;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a y (ins b)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otherwise = s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(T _ a x b) = T B a x b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extract ::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2000" dirty="0">
                <a:latin typeface="Consolas"/>
                <a:ea typeface="Osaka"/>
                <a:cs typeface="Consolas"/>
              </a:rPr>
              <a:t> s =&gt; R s -&gt; Result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extract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 = </a:t>
            </a:r>
            <a:r>
              <a:rPr lang="en-US" sz="2000" dirty="0">
                <a:latin typeface="Consolas"/>
                <a:ea typeface="Osaka"/>
                <a:cs typeface="Consolas"/>
              </a:rPr>
              <a:t>Just Nil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extract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latin typeface="Consolas"/>
                <a:ea typeface="Osaka"/>
                <a:cs typeface="Consolas"/>
              </a:rPr>
              <a:t> r1 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= both  (</a:t>
            </a:r>
            <a:r>
              <a:rPr lang="en-US" sz="2000" dirty="0">
                <a:latin typeface="Consolas"/>
                <a:ea typeface="Osaka"/>
                <a:cs typeface="Consolas"/>
              </a:rPr>
              <a:t>extract r1) (extract r2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extract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latin typeface="Consolas"/>
                <a:ea typeface="Osaka"/>
                <a:cs typeface="Consolas"/>
              </a:rPr>
              <a:t> r1 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= first </a:t>
            </a:r>
            <a:r>
              <a:rPr lang="en-US" sz="2000" dirty="0">
                <a:latin typeface="Consolas"/>
                <a:ea typeface="Osaka"/>
                <a:cs typeface="Consolas"/>
              </a:rPr>
              <a:t>(extract r1) (extract r2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extract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r)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= first </a:t>
            </a:r>
            <a:r>
              <a:rPr lang="en-US" sz="2000" dirty="0">
                <a:latin typeface="Consolas"/>
                <a:ea typeface="Osaka"/>
                <a:cs typeface="Consolas"/>
              </a:rPr>
              <a:t>(Just Nil)   (extract 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extract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latin typeface="Consolas"/>
                <a:ea typeface="Osaka"/>
                <a:cs typeface="Consolas"/>
              </a:rPr>
              <a:t> n s r)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both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markResult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(extract r) where     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	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markResult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= Just (Entry n [s] :&gt; Nil)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extract </a:t>
            </a:r>
            <a:r>
              <a:rPr lang="en-US" sz="2000" dirty="0">
                <a:latin typeface="Consolas"/>
                <a:ea typeface="Osaka"/>
                <a:cs typeface="Consolas"/>
              </a:rPr>
              <a:t>_      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Nothing</a:t>
            </a:r>
          </a:p>
          <a:p>
            <a:pPr>
              <a:buNone/>
            </a:pP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both  :: Result s1 -&gt; Result s2 -&gt; Result (Union s1 s2)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first </a:t>
            </a:r>
            <a:r>
              <a:rPr lang="en-US" sz="2000" dirty="0">
                <a:latin typeface="Consolas"/>
                <a:ea typeface="Osaka"/>
                <a:cs typeface="Consolas"/>
              </a:rPr>
              <a:t>:: Result s1 -&gt; Result s2 -&gt; Result (Union s1 s2)</a:t>
            </a:r>
          </a:p>
          <a:p>
            <a:pPr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49617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2" y="1157108"/>
            <a:ext cx="8229599" cy="52728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36" tIns="45718" rIns="91436" bIns="45718" rtlCol="0">
            <a:noAutofit/>
          </a:bodyPr>
          <a:lstStyle/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Color = R | B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Tree  = E | T Tree A Tree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:: Tree -&gt; A -&gt; Tree                   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s x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s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</a:t>
            </a:r>
            <a:r>
              <a:rPr kumimoji="0" 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where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E = T R E x 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ins s@(T color a y b)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&lt;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(ins a) y b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&gt;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a y (ins b)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otherwise = s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(T _ a x b) = T B a x b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555" y="1157108"/>
            <a:ext cx="8570890" cy="5272895"/>
          </a:xfr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both :: Result s1 -&gt; Result s2 -&gt; Result (Union s1 s2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both </a:t>
            </a:r>
            <a:r>
              <a:rPr lang="en-US" sz="1800" dirty="0">
                <a:latin typeface="Consolas"/>
                <a:ea typeface="Osaka"/>
                <a:cs typeface="Consolas"/>
              </a:rPr>
              <a:t>(Just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xs</a:t>
            </a:r>
            <a:r>
              <a:rPr lang="en-US" sz="1800" dirty="0">
                <a:latin typeface="Consolas"/>
                <a:ea typeface="Osaka"/>
                <a:cs typeface="Consolas"/>
              </a:rPr>
              <a:t>) (Just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ys</a:t>
            </a:r>
            <a:r>
              <a:rPr lang="en-US" sz="1800" dirty="0">
                <a:latin typeface="Consolas"/>
                <a:ea typeface="Osaka"/>
                <a:cs typeface="Consolas"/>
              </a:rPr>
              <a:t>) = Just $ combine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xs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ys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both </a:t>
            </a:r>
            <a:r>
              <a:rPr lang="en-US" sz="1800" dirty="0">
                <a:latin typeface="Consolas"/>
                <a:ea typeface="Osaka"/>
                <a:cs typeface="Consolas"/>
              </a:rPr>
              <a:t>_         _         =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Nothing</a:t>
            </a:r>
          </a:p>
          <a:p>
            <a:pPr>
              <a:buNone/>
            </a:pPr>
            <a:endParaRPr lang="en-US" sz="18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combine ::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Dict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s1 -&gt;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Dict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s2 -&gt;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Dict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(Union </a:t>
            </a:r>
            <a:r>
              <a:rPr lang="en-US" sz="1800" dirty="0">
                <a:latin typeface="Consolas"/>
                <a:ea typeface="Osaka"/>
                <a:cs typeface="Consolas"/>
              </a:rPr>
              <a:t>s1 s2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combine </a:t>
            </a:r>
            <a:r>
              <a:rPr lang="en-US" sz="1800" dirty="0">
                <a:latin typeface="Consolas"/>
                <a:ea typeface="Osaka"/>
                <a:cs typeface="Consolas"/>
              </a:rPr>
              <a:t>Nil Nil =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Nil</a:t>
            </a: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combine </a:t>
            </a:r>
            <a:r>
              <a:rPr lang="en-US" sz="1800" dirty="0">
                <a:latin typeface="Consolas"/>
                <a:ea typeface="Osaka"/>
                <a:cs typeface="Consolas"/>
              </a:rPr>
              <a:t>Nil b   =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b</a:t>
            </a: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combine </a:t>
            </a:r>
            <a:r>
              <a:rPr lang="en-US" sz="1800" dirty="0">
                <a:latin typeface="Consolas"/>
                <a:ea typeface="Osaka"/>
                <a:cs typeface="Consolas"/>
              </a:rPr>
              <a:t>b   Nil =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b</a:t>
            </a: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combine </a:t>
            </a:r>
            <a:r>
              <a:rPr lang="en-US" sz="1800" dirty="0">
                <a:latin typeface="Consolas"/>
                <a:ea typeface="Osaka"/>
                <a:cs typeface="Consolas"/>
              </a:rPr>
              <a:t>(e1@(Entry n1 ss1) :&gt; t1)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(</a:t>
            </a:r>
            <a:r>
              <a:rPr lang="en-US" sz="1800" dirty="0">
                <a:latin typeface="Consolas"/>
                <a:ea typeface="Osaka"/>
                <a:cs typeface="Consolas"/>
              </a:rPr>
              <a:t>e2@(Entry n2 ss2) :&gt; t2) =  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case n1 </a:t>
            </a:r>
            <a:r>
              <a:rPr lang="en-US" sz="1800" dirty="0">
                <a:latin typeface="Consolas"/>
                <a:ea typeface="Osaka"/>
                <a:cs typeface="Consolas"/>
              </a:rPr>
              <a:t>%:==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n2 </a:t>
            </a:r>
            <a:r>
              <a:rPr lang="en-US" sz="1800" dirty="0">
                <a:latin typeface="Consolas"/>
                <a:ea typeface="Osaka"/>
                <a:cs typeface="Consolas"/>
              </a:rPr>
              <a:t>of   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STrue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-&gt; Entry </a:t>
            </a:r>
            <a:r>
              <a:rPr lang="en-US" sz="1800" dirty="0">
                <a:latin typeface="Consolas"/>
                <a:ea typeface="Osaka"/>
                <a:cs typeface="Consolas"/>
              </a:rPr>
              <a:t>n1 (ss1 ++ ss2) :&gt; combine t1 t2        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SFalse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-&gt;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case </a:t>
            </a:r>
            <a:r>
              <a:rPr lang="en-US" sz="1800" dirty="0">
                <a:latin typeface="Consolas"/>
                <a:ea typeface="Osaka"/>
                <a:cs typeface="Consolas"/>
              </a:rPr>
              <a:t>n1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%:&lt;= n2 </a:t>
            </a:r>
            <a:r>
              <a:rPr lang="en-US" sz="1800" dirty="0">
                <a:latin typeface="Consolas"/>
                <a:ea typeface="Osaka"/>
                <a:cs typeface="Consolas"/>
              </a:rPr>
              <a:t>of     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           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STrue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1800" dirty="0">
                <a:latin typeface="Consolas"/>
                <a:ea typeface="Osaka"/>
                <a:cs typeface="Consolas"/>
              </a:rPr>
              <a:t>-&gt; e1 :&gt; combine t1 (e2 :&gt; t2)     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           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SFalse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-&gt;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e2 </a:t>
            </a:r>
            <a:r>
              <a:rPr lang="en-US" sz="1800" dirty="0">
                <a:latin typeface="Consolas"/>
                <a:ea typeface="Osaka"/>
                <a:cs typeface="Consolas"/>
              </a:rPr>
              <a:t>:&gt; combine (e1 :&gt; t1) t2 </a:t>
            </a:r>
            <a:endParaRPr lang="en-US" sz="1800" dirty="0" smtClean="0"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10397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&amp; singletons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first </a:t>
            </a:r>
            <a:r>
              <a:rPr lang="en-US" sz="2000" dirty="0">
                <a:latin typeface="Consolas"/>
                <a:ea typeface="Osaka"/>
                <a:cs typeface="Consolas"/>
              </a:rPr>
              <a:t>::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forall</a:t>
            </a:r>
            <a:r>
              <a:rPr lang="en-US" sz="2000" dirty="0">
                <a:latin typeface="Consolas"/>
                <a:ea typeface="Osaka"/>
                <a:cs typeface="Consolas"/>
              </a:rPr>
              <a:t> s1 s2.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SingI</a:t>
            </a:r>
            <a:r>
              <a:rPr lang="en-US" sz="2000" dirty="0">
                <a:latin typeface="Consolas"/>
                <a:ea typeface="Osaka"/>
                <a:cs typeface="Consolas"/>
              </a:rPr>
              <a:t> s1,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SingI</a:t>
            </a:r>
            <a:r>
              <a:rPr lang="en-US" sz="2000" dirty="0">
                <a:latin typeface="Consolas"/>
                <a:ea typeface="Osaka"/>
                <a:cs typeface="Consolas"/>
              </a:rPr>
              <a:t> s2) =&gt;                Result s1 -&gt; Result s2 -&gt; Result (Union s1 s2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first </a:t>
            </a:r>
            <a:r>
              <a:rPr lang="en-US" sz="2000" dirty="0">
                <a:latin typeface="Consolas"/>
                <a:ea typeface="Osaka"/>
                <a:cs typeface="Consolas"/>
              </a:rPr>
              <a:t>Nothing  Nothing  = Nothing                     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first </a:t>
            </a:r>
            <a:r>
              <a:rPr lang="en-US" sz="2000" dirty="0">
                <a:latin typeface="Consolas"/>
                <a:ea typeface="Osaka"/>
                <a:cs typeface="Consolas"/>
              </a:rPr>
              <a:t>Nothing  (Just y) = Just $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nils</a:t>
            </a:r>
            <a:r>
              <a:rPr lang="en-US" sz="2000" dirty="0">
                <a:latin typeface="Consolas"/>
                <a:ea typeface="Osaka"/>
                <a:cs typeface="Consolas"/>
              </a:rPr>
              <a:t> @s1 `combine`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y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first </a:t>
            </a:r>
            <a:r>
              <a:rPr lang="en-US" sz="2000" dirty="0">
                <a:latin typeface="Consolas"/>
                <a:ea typeface="Osaka"/>
                <a:cs typeface="Consolas"/>
              </a:rPr>
              <a:t>(Just x) _        = Just $ x `combine`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nils</a:t>
            </a:r>
            <a:r>
              <a:rPr lang="en-US" sz="2000" dirty="0">
                <a:latin typeface="Consolas"/>
                <a:ea typeface="Osaka"/>
                <a:cs typeface="Consolas"/>
              </a:rPr>
              <a:t> @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s2</a:t>
            </a:r>
          </a:p>
          <a:p>
            <a:pPr>
              <a:buNone/>
            </a:pP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forall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s.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SingI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s =&gt;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Dict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s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=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sing where</a:t>
            </a: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:: Sing t -&gt;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Dict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t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SNil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= Nil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(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SCons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n ns) = Entry n [] :&gt;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ns </a:t>
            </a:r>
          </a:p>
          <a:p>
            <a:pPr>
              <a:buNone/>
            </a:pP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class (s ~ Union s s, 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SingI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</a:t>
            </a:r>
            <a:r>
              <a:rPr lang="en-US" sz="2000" dirty="0">
                <a:latin typeface="Consolas"/>
                <a:ea typeface="Osaka"/>
                <a:cs typeface="Consolas"/>
              </a:rPr>
              <a:t>) =&gt;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2000" dirty="0">
                <a:latin typeface="Consolas"/>
                <a:ea typeface="Osaka"/>
                <a:cs typeface="Consolas"/>
              </a:rPr>
              <a:t> (s :: U)</a:t>
            </a:r>
          </a:p>
          <a:p>
            <a:pPr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40591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this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let r = [re|((?P&lt;a&gt;.)(?P&lt;b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&gt;.))*|]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R '['("a", 'Many), '("b", 'Many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)]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match r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""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Just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{a=[],b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=[]}</a:t>
            </a: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s -&gt;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(Repeat s)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[]        = Nil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((_,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):s) = Entry [] :&gt;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s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8650" y="4715007"/>
            <a:ext cx="7729538" cy="19082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tIns="91440" bIns="91440" rtlCol="0">
            <a:spAutoFit/>
          </a:bodyPr>
          <a:lstStyle/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Sing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s -&gt;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(Repeat s)</a:t>
            </a:r>
          </a:p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SNil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                   =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Nil</a:t>
            </a:r>
          </a:p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SCons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(STuple2 _ _) 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) = </a:t>
            </a:r>
            <a:endParaRPr lang="en-US" sz="28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                 Entry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[] :&gt;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s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739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Awesome Collaborators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159084"/>
            <a:ext cx="1754238" cy="23639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9995" y="1045445"/>
            <a:ext cx="1548807" cy="20296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1787" y="884264"/>
            <a:ext cx="1953898" cy="29418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3069" y="3180243"/>
            <a:ext cx="2170664" cy="21706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1773" y="3268445"/>
            <a:ext cx="1655355" cy="22071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2216" y="4626843"/>
            <a:ext cx="1933146" cy="193314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76092" y="4932943"/>
            <a:ext cx="1505336" cy="150533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67683" y="1281802"/>
            <a:ext cx="1556951" cy="155695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14886" y="4781754"/>
            <a:ext cx="1672968" cy="16729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90132" y="3009965"/>
            <a:ext cx="1809567" cy="180956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18180" y="3523465"/>
            <a:ext cx="1082665" cy="13465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861233" y="2906916"/>
            <a:ext cx="896346" cy="105701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295146" y="4626843"/>
            <a:ext cx="1673654" cy="167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3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this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let r = [re|((?P&lt;a&gt;.)(?P&lt;b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&gt;.))*|]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R '['("a", 'Many), '("b", 'Many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)]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match r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""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Just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{a=[],b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=[]}</a:t>
            </a: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s -&gt;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(Repeat s)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[]        = Nil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((_,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):s) = Entry [] :&gt;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s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8650" y="4268748"/>
            <a:ext cx="7729538" cy="19082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tIns="91440" bIns="91440" rtlCol="0">
            <a:spAutoFit/>
          </a:bodyPr>
          <a:lstStyle/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Sing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s -&gt;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(Repeat s)</a:t>
            </a:r>
          </a:p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SNil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                   =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Nil</a:t>
            </a:r>
          </a:p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SCons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(STuple2 _ _) 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) = </a:t>
            </a:r>
            <a:endParaRPr lang="en-US" sz="28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                 Entry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[] :&gt;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s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684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Constraints to the rescue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75656"/>
            <a:ext cx="7886700" cy="53487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(Repeat 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~ Repeat (Repeat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s)) =&gt; 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:: U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'[]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=&gt;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('(n, o)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Make sure ALL type lists satisfy this constraint</a:t>
            </a:r>
            <a:endParaRPr lang="en-US" sz="2000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Rstar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 =&gt; R s -&gt; R (Repeat s)</a:t>
            </a:r>
          </a:p>
          <a:p>
            <a:pPr marL="0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Wf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s =&gt; R </a:t>
            </a:r>
            <a:r>
              <a:rPr lang="en-US" sz="2000" dirty="0">
                <a:latin typeface="Consolas"/>
                <a:ea typeface="Osaka"/>
                <a:cs typeface="Consolas"/>
              </a:rPr>
              <a:t>s -&gt; R (Repeat s)</a:t>
            </a: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>
                <a:latin typeface="Consolas"/>
                <a:ea typeface="Osaka"/>
                <a:cs typeface="Consolas"/>
              </a:rPr>
              <a:t>  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endParaRPr lang="en-US" sz="2000" dirty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s1) </a:t>
            </a:r>
            <a:r>
              <a:rPr lang="en-US" sz="2000" dirty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s1  </a:t>
            </a: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(s1 :: R s1) and (</a:t>
            </a:r>
            <a:r>
              <a:rPr lang="en-US" sz="2000" dirty="0" err="1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s1, s ~ Repeat s1) </a:t>
            </a:r>
            <a:endParaRPr lang="en-US" sz="2000" dirty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s         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</a:t>
            </a:r>
            <a:endParaRPr lang="en-US" sz="2000" dirty="0">
              <a:latin typeface="Consolas"/>
              <a:ea typeface="Osaka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440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Dependent Types?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4829"/>
            <a:ext cx="8229600" cy="4640084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 smtClean="0">
                <a:solidFill>
                  <a:schemeClr val="tx2"/>
                </a:solidFill>
              </a:rPr>
              <a:t>Verification</a:t>
            </a:r>
            <a:r>
              <a:rPr lang="en-US" dirty="0" smtClean="0"/>
              <a:t>: Dependent types express </a:t>
            </a:r>
            <a:r>
              <a:rPr lang="en-US" dirty="0" smtClean="0">
                <a:solidFill>
                  <a:srgbClr val="FF0000"/>
                </a:solidFill>
              </a:rPr>
              <a:t>application-specific</a:t>
            </a:r>
            <a:r>
              <a:rPr lang="en-US" dirty="0" smtClean="0"/>
              <a:t> program invariants that are beyond the scope of existing type systems</a:t>
            </a:r>
          </a:p>
          <a:p>
            <a:r>
              <a:rPr lang="en-US" i="1" dirty="0" smtClean="0">
                <a:solidFill>
                  <a:srgbClr val="1F497D"/>
                </a:solidFill>
              </a:rPr>
              <a:t>Expressiveness</a:t>
            </a:r>
            <a:r>
              <a:rPr lang="en-US" dirty="0" smtClean="0"/>
              <a:t>: Dependent types enable </a:t>
            </a:r>
            <a:r>
              <a:rPr lang="en-US" dirty="0" smtClean="0">
                <a:solidFill>
                  <a:srgbClr val="FF0000"/>
                </a:solidFill>
              </a:rPr>
              <a:t>flexible interfaces</a:t>
            </a:r>
            <a:r>
              <a:rPr lang="en-US" dirty="0" smtClean="0"/>
              <a:t>, of particular importance to </a:t>
            </a:r>
            <a:r>
              <a:rPr lang="en-US" dirty="0" smtClean="0"/>
              <a:t>embedded </a:t>
            </a:r>
            <a:r>
              <a:rPr lang="en-US" dirty="0" smtClean="0"/>
              <a:t>DSLs, generic programming and metaprogramming.</a:t>
            </a:r>
          </a:p>
          <a:p>
            <a:r>
              <a:rPr lang="en-US" i="1" dirty="0" smtClean="0">
                <a:solidFill>
                  <a:srgbClr val="1F497D"/>
                </a:solidFill>
              </a:rPr>
              <a:t>Uniformity</a:t>
            </a:r>
            <a:r>
              <a:rPr lang="en-US" dirty="0" smtClean="0"/>
              <a:t>: The </a:t>
            </a:r>
            <a:r>
              <a:rPr lang="en-US" dirty="0" smtClean="0">
                <a:solidFill>
                  <a:srgbClr val="FF0000"/>
                </a:solidFill>
              </a:rPr>
              <a:t>same syntax and semantics</a:t>
            </a:r>
            <a:r>
              <a:rPr lang="en-US" dirty="0" smtClean="0"/>
              <a:t> is used for computations, specifications and proofs</a:t>
            </a:r>
          </a:p>
          <a:p>
            <a:endParaRPr lang="en-US" dirty="0" smtClean="0"/>
          </a:p>
          <a:p>
            <a:pPr>
              <a:buNone/>
            </a:pPr>
            <a:r>
              <a:rPr lang="en-US" dirty="0" smtClean="0"/>
              <a:t>	</a:t>
            </a:r>
            <a:r>
              <a:rPr lang="en-US" dirty="0" smtClean="0"/>
              <a:t>Everything is </a:t>
            </a:r>
            <a:r>
              <a:rPr lang="en-US" dirty="0" smtClean="0"/>
              <a:t>“just programming”</a:t>
            </a:r>
          </a:p>
          <a:p>
            <a:pPr>
              <a:buNone/>
            </a:pPr>
            <a:r>
              <a:rPr lang="en-US" dirty="0" smtClean="0"/>
              <a:t> </a:t>
            </a:r>
            <a:r>
              <a:rPr lang="en-US" baseline="0" dirty="0" smtClean="0"/>
              <a:t> </a:t>
            </a:r>
            <a:r>
              <a:rPr lang="en-US" baseline="0" dirty="0" smtClean="0"/>
              <a:t>Ultimate</a:t>
            </a:r>
            <a:r>
              <a:rPr lang="en-US" dirty="0" smtClean="0"/>
              <a:t> goal: m</a:t>
            </a:r>
            <a:r>
              <a:rPr lang="en-US" baseline="0" dirty="0" smtClean="0"/>
              <a:t>aking </a:t>
            </a:r>
            <a:r>
              <a:rPr lang="en-US" baseline="0" dirty="0" smtClean="0"/>
              <a:t>the type checker more informative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06724" y="5430687"/>
            <a:ext cx="5015412" cy="83099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Dependent types can seem mysterious</a:t>
            </a:r>
            <a:br>
              <a:rPr lang="en-US" sz="2400" dirty="0"/>
            </a:br>
            <a:r>
              <a:rPr lang="en-US" sz="2400" dirty="0"/>
              <a:t>… but types dispel mysteries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87" y="-89586"/>
            <a:ext cx="8678425" cy="7239388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5770605" y="321275"/>
            <a:ext cx="2384854" cy="506627"/>
          </a:xfrm>
          <a:prstGeom prst="roundRect">
            <a:avLst>
              <a:gd name="adj" fmla="val 50000"/>
            </a:avLst>
          </a:prstGeom>
          <a:noFill/>
          <a:ln w="698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2413687" y="5923004"/>
            <a:ext cx="2664940" cy="506627"/>
          </a:xfrm>
          <a:prstGeom prst="roundRect">
            <a:avLst>
              <a:gd name="adj" fmla="val 50000"/>
            </a:avLst>
          </a:prstGeom>
          <a:noFill/>
          <a:ln w="698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646670" y="4213654"/>
            <a:ext cx="2121244" cy="1334530"/>
          </a:xfrm>
          <a:prstGeom prst="roundRect">
            <a:avLst>
              <a:gd name="adj" fmla="val 37234"/>
            </a:avLst>
          </a:prstGeom>
          <a:noFill/>
          <a:ln w="698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88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4" grpId="0" animBg="1"/>
      <p:bldP spid="4" grpId="1" animBg="1"/>
      <p:bldP spid="5" grpId="0" animBg="1"/>
      <p:bldP spid="5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type system for regular expressions</a:t>
            </a:r>
            <a:endParaRPr lang="en-US" dirty="0"/>
          </a:p>
        </p:txBody>
      </p:sp>
      <p:sp>
        <p:nvSpPr>
          <p:cNvPr id="93" name="TextBox 92"/>
          <p:cNvSpPr txBox="1"/>
          <p:nvPr/>
        </p:nvSpPr>
        <p:spPr>
          <a:xfrm>
            <a:off x="597178" y="632460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128584" y="2273643"/>
            <a:ext cx="3925330" cy="939114"/>
            <a:chOff x="1128584" y="2273643"/>
            <a:chExt cx="3925330" cy="939114"/>
          </a:xfrm>
        </p:grpSpPr>
        <p:sp>
          <p:nvSpPr>
            <p:cNvPr id="4" name="Rectangle 3"/>
            <p:cNvSpPr/>
            <p:nvPr/>
          </p:nvSpPr>
          <p:spPr>
            <a:xfrm>
              <a:off x="3682314" y="2273643"/>
              <a:ext cx="1371600" cy="51898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128584" y="2788508"/>
              <a:ext cx="1355124" cy="42424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5189838" y="2273643"/>
            <a:ext cx="506627" cy="51898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128584" y="3212757"/>
            <a:ext cx="1206843" cy="42012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48032" y="2273643"/>
            <a:ext cx="642551" cy="5148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02708" y="2277864"/>
            <a:ext cx="1320114" cy="5148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128583" y="3632785"/>
            <a:ext cx="2294239" cy="4201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557" y="1094829"/>
            <a:ext cx="7673546" cy="52297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400" dirty="0" smtClean="0"/>
              <a:t>Challenge:</a:t>
            </a:r>
          </a:p>
          <a:p>
            <a:r>
              <a:rPr lang="en-US" sz="3200" dirty="0" smtClean="0"/>
              <a:t>Extract </a:t>
            </a:r>
            <a:r>
              <a:rPr lang="en-US" sz="3200" dirty="0"/>
              <a:t>the parts of a file path such as </a:t>
            </a:r>
          </a:p>
          <a:p>
            <a:pPr marL="0" indent="0">
              <a:buNone/>
            </a:pPr>
            <a:r>
              <a:rPr lang="en-US" sz="3200" dirty="0" smtClean="0">
                <a:latin typeface="Consolas" charset="0"/>
                <a:ea typeface="Consolas" charset="0"/>
                <a:cs typeface="Consolas" charset="0"/>
              </a:rPr>
              <a:t>  "</a:t>
            </a:r>
            <a:r>
              <a:rPr lang="en-US" sz="3200" dirty="0" err="1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3200" dirty="0">
                <a:latin typeface="Consolas" charset="0"/>
                <a:ea typeface="Consolas" charset="0"/>
                <a:cs typeface="Consolas" charset="0"/>
              </a:rPr>
              <a:t>/popl17/</a:t>
            </a:r>
            <a:r>
              <a:rPr lang="en-US" sz="3200" dirty="0" err="1">
                <a:latin typeface="Consolas" charset="0"/>
                <a:ea typeface="Consolas" charset="0"/>
                <a:cs typeface="Consolas" charset="0"/>
              </a:rPr>
              <a:t>Regexp.hs</a:t>
            </a:r>
            <a:r>
              <a:rPr lang="en-US" sz="3200" dirty="0" smtClean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628650" lvl="1" indent="-171450">
              <a:buFontTx/>
              <a:buChar char="-"/>
            </a:pPr>
            <a:r>
              <a:rPr lang="en-US" dirty="0" err="1" smtClean="0"/>
              <a:t>Basename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Regexp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628650" lvl="1" indent="-171450">
              <a:buFontTx/>
              <a:buChar char="-"/>
            </a:pPr>
            <a:r>
              <a:rPr lang="en-US" dirty="0" smtClean="0"/>
              <a:t>Extension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628650" lvl="1" indent="-171450">
              <a:buFontTx/>
              <a:buChar char="-"/>
            </a:pPr>
            <a:r>
              <a:rPr lang="en-US" dirty="0" smtClean="0"/>
              <a:t>Directories in path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 "popl17"</a:t>
            </a:r>
          </a:p>
          <a:p>
            <a:r>
              <a:rPr lang="en-US" sz="3200" dirty="0" smtClean="0"/>
              <a:t>Return all results in a data structure</a:t>
            </a:r>
          </a:p>
          <a:p>
            <a:r>
              <a:rPr lang="en-US" sz="3200" dirty="0" smtClean="0"/>
              <a:t>Type system allows only "sensible" access to results 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pPr lvl="1">
              <a:buNone/>
            </a:pPr>
            <a:endParaRPr lang="en-US" i="1" dirty="0" smtClean="0"/>
          </a:p>
          <a:p>
            <a:pPr lvl="1">
              <a:buNone/>
            </a:pPr>
            <a:endParaRPr lang="en-US" i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7" grpId="0" animBg="1"/>
      <p:bldP spid="12" grpId="0" animBg="1"/>
      <p:bldP spid="13" grpId="0" animBg="1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type system for regular expressions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2342" y="4338848"/>
            <a:ext cx="7206049" cy="89472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400" smtClean="0"/>
              <a:t>Challenge:  </a:t>
            </a:r>
            <a:r>
              <a:rPr lang="en-US" sz="3400" dirty="0" smtClean="0"/>
              <a:t>extract the parts of a file path such as </a:t>
            </a:r>
          </a:p>
          <a:p>
            <a:pPr marL="0" indent="0">
              <a:buNone/>
            </a:pPr>
            <a:r>
              <a:rPr lang="en-US" sz="34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3400" dirty="0" err="1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3400" dirty="0">
                <a:latin typeface="Consolas" charset="0"/>
                <a:ea typeface="Consolas" charset="0"/>
                <a:cs typeface="Consolas" charset="0"/>
              </a:rPr>
              <a:t>/popl17/</a:t>
            </a:r>
            <a:r>
              <a:rPr lang="en-US" sz="3400" dirty="0" err="1">
                <a:latin typeface="Consolas" charset="0"/>
                <a:ea typeface="Consolas" charset="0"/>
                <a:cs typeface="Consolas" charset="0"/>
              </a:rPr>
              <a:t>Regexp.hs</a:t>
            </a:r>
            <a:r>
              <a:rPr lang="en-US" sz="34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4326" y="5450243"/>
            <a:ext cx="8662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/?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((?P&lt;d&gt;[^/]+)/)*(?P&lt;b&gt;[^/.]+)(?P&lt;e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&gt;\..*)?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4326" y="5450243"/>
            <a:ext cx="8662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/?((?P&lt;d&gt;</a:t>
            </a: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[^/]+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)/)*(?P&lt;b&gt;[^/.]+)(?P&lt;e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&gt;\..*)?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4326" y="5450243"/>
            <a:ext cx="8662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/?(</a:t>
            </a: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(?P&lt;d&gt;[^/]+)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/)*(?P&lt;b&gt;[^/.]+)(?P&lt;e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&gt;\..*)?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4326" y="5450243"/>
            <a:ext cx="8662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/?((?P&lt;d&gt;[^/]+)</a:t>
            </a: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)*(?P&lt;b&gt;[^/.]+)(?P&lt;e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&gt;\..*)?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4326" y="5450243"/>
            <a:ext cx="8662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/?(</a:t>
            </a: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(?P&lt;d&gt;[^/]+)/)*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(?P&lt;b&gt;[^/.]+)(?P&lt;e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&gt;\..*)?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4326" y="5450243"/>
            <a:ext cx="8662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/?((?P&lt;d&gt;[^/]+)/)*</a:t>
            </a: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(?P&lt;b&gt;[^/.]+)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(?P&lt;e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&gt;\..*)?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64326" y="5450243"/>
            <a:ext cx="8662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/?((?P&lt;d&gt;[^/]+)/)*(?P&lt;b&gt;[^/.]+)</a:t>
            </a: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(?P&lt;e</a:t>
            </a:r>
            <a:r>
              <a:rPr lang="en-US" sz="2800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&gt;\..*)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?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4326" y="5450243"/>
            <a:ext cx="8662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/?((?P&lt;d&gt;[^/]+)/)*(?P&lt;b&gt;[^/.]+)</a:t>
            </a: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(?P&lt;e</a:t>
            </a:r>
            <a:r>
              <a:rPr lang="en-US" sz="2800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&gt;\..*)?</a:t>
            </a:r>
            <a:endParaRPr lang="en-US" sz="2800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4326" y="5450243"/>
            <a:ext cx="8662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/?((?P&lt;d&gt;[^/]+)/)*(?P&lt;b&gt;[^/.]+)(?P&lt;e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&gt;\..*)?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748829" y="1200228"/>
            <a:ext cx="7493942" cy="2921948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Dependently-typed implementation </a:t>
            </a:r>
          </a:p>
          <a:p>
            <a:pPr lvl="1"/>
            <a:r>
              <a:rPr lang="en-US" dirty="0" smtClean="0"/>
              <a:t>Syntax like Python, but different semantics</a:t>
            </a:r>
          </a:p>
          <a:p>
            <a:pPr lvl="1"/>
            <a:r>
              <a:rPr lang="en-US" dirty="0" smtClean="0"/>
              <a:t>Only named capture groups, not numbered</a:t>
            </a:r>
          </a:p>
          <a:p>
            <a:r>
              <a:rPr lang="en-US" dirty="0" smtClean="0"/>
              <a:t>All code available at 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dirty="0" smtClean="0"/>
              <a:t>       http://</a:t>
            </a:r>
            <a:r>
              <a:rPr lang="en-US" dirty="0" err="1" smtClean="0"/>
              <a:t>www.github.com</a:t>
            </a:r>
            <a:r>
              <a:rPr lang="en-US" dirty="0" smtClean="0"/>
              <a:t>/</a:t>
            </a:r>
            <a:r>
              <a:rPr lang="en-US" dirty="0" err="1" smtClean="0"/>
              <a:t>sweirich</a:t>
            </a:r>
            <a:r>
              <a:rPr lang="en-US" dirty="0" smtClean="0"/>
              <a:t>/</a:t>
            </a:r>
            <a:r>
              <a:rPr lang="en-US" dirty="0" err="1" smtClean="0"/>
              <a:t>dth</a:t>
            </a:r>
            <a:r>
              <a:rPr lang="en-US" dirty="0" smtClean="0"/>
              <a:t>/popl17/</a:t>
            </a:r>
          </a:p>
        </p:txBody>
      </p:sp>
    </p:spTree>
    <p:extLst>
      <p:ext uri="{BB962C8B-B14F-4D97-AF65-F5344CB8AC3E}">
        <p14:creationId xmlns:p14="http://schemas.microsoft.com/office/powerpoint/2010/main" val="204034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1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 Expression </a:t>
            </a:r>
            <a:r>
              <a:rPr lang="en-US" dirty="0" err="1" smtClean="0"/>
              <a:t>Submatching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6246"/>
            <a:ext cx="8229600" cy="565175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400" dirty="0" smtClean="0"/>
              <a:t>Extract the parts of a </a:t>
            </a:r>
            <a:r>
              <a:rPr lang="en-US" sz="3400" dirty="0" err="1" smtClean="0"/>
              <a:t>filepath</a:t>
            </a:r>
            <a:r>
              <a:rPr lang="en-US" sz="3400" dirty="0" smtClean="0"/>
              <a:t> </a:t>
            </a:r>
            <a:r>
              <a:rPr lang="en-US" sz="3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3400" dirty="0" err="1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3400" dirty="0">
                <a:latin typeface="Consolas" charset="0"/>
                <a:ea typeface="Consolas" charset="0"/>
                <a:cs typeface="Consolas" charset="0"/>
              </a:rPr>
              <a:t>/popl17/</a:t>
            </a:r>
            <a:r>
              <a:rPr lang="en-US" sz="3400" dirty="0" err="1">
                <a:latin typeface="Consolas" charset="0"/>
                <a:ea typeface="Consolas" charset="0"/>
                <a:cs typeface="Consolas" charset="0"/>
              </a:rPr>
              <a:t>Regexp.hs</a:t>
            </a:r>
            <a:r>
              <a:rPr lang="en-US" sz="34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let md = match path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/popl17/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Regexp.hs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isJust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md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True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let d =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fromJust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md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d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{b="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Regexp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", d=["dth","popl17"], e=Just ".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"}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&gt; get @"b" d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Regexp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get @"a" d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&lt;interactive&gt;:28:1: error:   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• a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not found in          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 b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d, e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40525" y="1717909"/>
            <a:ext cx="8662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/?((?P&lt;d&gt;[^/]+)/)*(?P&lt;b&gt;[^/.]+)(?P&lt;e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&gt;\..*)?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72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65056</TotalTime>
  <Words>4756</Words>
  <Application>Microsoft Macintosh PowerPoint</Application>
  <PresentationFormat>On-screen Show (4:3)</PresentationFormat>
  <Paragraphs>637</Paragraphs>
  <Slides>52</Slides>
  <Notes>23</Notes>
  <HiddenSlides>8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Calibri</vt:lpstr>
      <vt:lpstr>Consolas</vt:lpstr>
      <vt:lpstr>Osaka</vt:lpstr>
      <vt:lpstr>Tw Cen MT</vt:lpstr>
      <vt:lpstr>Tw Cen MT Condensed</vt:lpstr>
      <vt:lpstr>Zapfino</vt:lpstr>
      <vt:lpstr>Arial</vt:lpstr>
      <vt:lpstr>Office Theme</vt:lpstr>
      <vt:lpstr>The Influence of Dependent Types</vt:lpstr>
      <vt:lpstr>How has Dependent Type Theory influenced the design of the Haskell type system?</vt:lpstr>
      <vt:lpstr>Dependent Haskell</vt:lpstr>
      <vt:lpstr>Goals of talk</vt:lpstr>
      <vt:lpstr>Awesome Collaborators</vt:lpstr>
      <vt:lpstr>PowerPoint Presentation</vt:lpstr>
      <vt:lpstr>A type system for regular expressions</vt:lpstr>
      <vt:lpstr>A type system for regular expressions</vt:lpstr>
      <vt:lpstr>Regular Expression Submatching</vt:lpstr>
      <vt:lpstr>Four Features of Dependently Typed Programs</vt:lpstr>
      <vt:lpstr>Types Compute</vt:lpstr>
      <vt:lpstr>Type aware implementation</vt:lpstr>
      <vt:lpstr>How does this work?</vt:lpstr>
      <vt:lpstr>Define the interface with types</vt:lpstr>
      <vt:lpstr>Examples</vt:lpstr>
      <vt:lpstr>Computing with types</vt:lpstr>
      <vt:lpstr>TemplateHaskell to promote type functions</vt:lpstr>
      <vt:lpstr>GHC's take on type-level computation</vt:lpstr>
      <vt:lpstr>Indices constrain values</vt:lpstr>
      <vt:lpstr>How does this work?</vt:lpstr>
      <vt:lpstr>Types Constrain Data</vt:lpstr>
      <vt:lpstr>Static data structure access</vt:lpstr>
      <vt:lpstr>Double-duty data</vt:lpstr>
      <vt:lpstr>How does this work?</vt:lpstr>
      <vt:lpstr>Dependent types: Π</vt:lpstr>
      <vt:lpstr>Singletons</vt:lpstr>
      <vt:lpstr>Singletons are "easyish"</vt:lpstr>
      <vt:lpstr>What's next for GHC? </vt:lpstr>
      <vt:lpstr>Equivalence matters</vt:lpstr>
      <vt:lpstr>Regular Expression datatype  (no indices)</vt:lpstr>
      <vt:lpstr>Regexps with type indices</vt:lpstr>
      <vt:lpstr>Regexps with types and proofs?</vt:lpstr>
      <vt:lpstr>Equality constraints solve the problem</vt:lpstr>
      <vt:lpstr>Submatching using  Brzozowski Derivatives</vt:lpstr>
      <vt:lpstr>Regexp Derivatives</vt:lpstr>
      <vt:lpstr>Regexp derivative matching</vt:lpstr>
      <vt:lpstr>Regular Expression Derivatives w/ matching</vt:lpstr>
      <vt:lpstr>Derivatives with types, almost</vt:lpstr>
      <vt:lpstr>More properties</vt:lpstr>
      <vt:lpstr>GHC's take on proofs</vt:lpstr>
      <vt:lpstr>Four Features of Dependently Typed Programs</vt:lpstr>
      <vt:lpstr>Thanks to: Simon Peyton Jones, Dimitrios Vytiniotis, Richard Eisenberg, Brent Yorgey, Geoffrey Washburn, Vilhelm Sjoeberg, ChrisCasinghino Conor McBride, Adam Gundry, Iavor Diatchki, Julien Cretin, José Pedro Magalhães, NSF</vt:lpstr>
      <vt:lpstr>Conclusion</vt:lpstr>
      <vt:lpstr>PowerPoint Presentation</vt:lpstr>
      <vt:lpstr>Derivatives with types</vt:lpstr>
      <vt:lpstr>Extraction</vt:lpstr>
      <vt:lpstr>both</vt:lpstr>
      <vt:lpstr>first &amp; singletons</vt:lpstr>
      <vt:lpstr>How does this work?</vt:lpstr>
      <vt:lpstr>How does this work?</vt:lpstr>
      <vt:lpstr>Constraints to the rescue</vt:lpstr>
      <vt:lpstr>Why Dependent Types?</vt:lpstr>
    </vt:vector>
  </TitlesOfParts>
  <Company>University of Pennsylvania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Depending on Types</dc:title>
  <dc:creator>Stephanie Weirich</dc:creator>
  <cp:lastModifiedBy>Stephanie Weirich</cp:lastModifiedBy>
  <cp:revision>250</cp:revision>
  <dcterms:created xsi:type="dcterms:W3CDTF">2014-10-17T12:05:19Z</dcterms:created>
  <dcterms:modified xsi:type="dcterms:W3CDTF">2017-01-15T02:38:36Z</dcterms:modified>
</cp:coreProperties>
</file>